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2" r:id="rId5"/>
    <p:sldId id="267" r:id="rId6"/>
    <p:sldId id="264" r:id="rId7"/>
    <p:sldId id="260" r:id="rId8"/>
    <p:sldId id="268" r:id="rId9"/>
    <p:sldId id="269" r:id="rId10"/>
    <p:sldId id="270" r:id="rId11"/>
    <p:sldId id="271" r:id="rId12"/>
    <p:sldId id="272" r:id="rId13"/>
    <p:sldId id="273" r:id="rId14"/>
    <p:sldId id="274" r:id="rId15"/>
    <p:sldId id="275" r:id="rId16"/>
    <p:sldId id="276" r:id="rId17"/>
    <p:sldId id="265" r:id="rId18"/>
    <p:sldId id="266"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705"/>
    <p:restoredTop sz="94694"/>
  </p:normalViewPr>
  <p:slideViewPr>
    <p:cSldViewPr snapToGrid="0" snapToObjects="1" showGuides="1">
      <p:cViewPr varScale="1">
        <p:scale>
          <a:sx n="100" d="100"/>
          <a:sy n="100" d="100"/>
        </p:scale>
        <p:origin x="72" y="3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10420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9463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76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3468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A0D36-D9E4-E943-8D3F-D74CAF1FA28F}"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285043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A0D36-D9E4-E943-8D3F-D74CAF1FA28F}"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3463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A0D36-D9E4-E943-8D3F-D74CAF1FA28F}"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140883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A0D36-D9E4-E943-8D3F-D74CAF1FA28F}"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65399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A0D36-D9E4-E943-8D3F-D74CAF1FA28F}"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83221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4174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A0D36-D9E4-E943-8D3F-D74CAF1FA28F}"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2780642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4A0D36-D9E4-E943-8D3F-D74CAF1FA28F}"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F0AC56-E01A-F74D-9010-B0A5DC26A503}" type="slidenum">
              <a:rPr lang="en-US" smtClean="0"/>
              <a:t>‹#›</a:t>
            </a:fld>
            <a:endParaRPr lang="en-US"/>
          </a:p>
        </p:txBody>
      </p:sp>
    </p:spTree>
    <p:extLst>
      <p:ext uri="{BB962C8B-B14F-4D97-AF65-F5344CB8AC3E}">
        <p14:creationId xmlns:p14="http://schemas.microsoft.com/office/powerpoint/2010/main" val="327032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936311"/>
            <a:ext cx="2057400" cy="142835"/>
          </a:xfrm>
          <a:prstGeom prst="rect">
            <a:avLst/>
          </a:prstGeom>
        </p:spPr>
        <p:txBody>
          <a:bodyPr vert="horz" lIns="91440" tIns="45720" rIns="91440" bIns="45720" rtlCol="0" anchor="ctr"/>
          <a:lstStyle>
            <a:lvl1pPr algn="l">
              <a:defRPr sz="800">
                <a:solidFill>
                  <a:schemeClr val="tx1">
                    <a:tint val="75000"/>
                  </a:schemeClr>
                </a:solidFill>
              </a:defRPr>
            </a:lvl1pPr>
          </a:lstStyle>
          <a:p>
            <a:fld id="{F34A0D36-D9E4-E943-8D3F-D74CAF1FA28F}" type="datetimeFigureOut">
              <a:rPr lang="en-US" smtClean="0"/>
              <a:pPr/>
              <a:t>1/21/2021</a:t>
            </a:fld>
            <a:endParaRPr lang="en-US"/>
          </a:p>
        </p:txBody>
      </p:sp>
      <p:sp>
        <p:nvSpPr>
          <p:cNvPr id="5" name="Footer Placeholder 4"/>
          <p:cNvSpPr>
            <a:spLocks noGrp="1"/>
          </p:cNvSpPr>
          <p:nvPr>
            <p:ph type="ftr" sz="quarter" idx="3"/>
          </p:nvPr>
        </p:nvSpPr>
        <p:spPr>
          <a:xfrm>
            <a:off x="3028950" y="4936311"/>
            <a:ext cx="3086100" cy="14283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936311"/>
            <a:ext cx="2057400" cy="142835"/>
          </a:xfrm>
          <a:prstGeom prst="rect">
            <a:avLst/>
          </a:prstGeom>
        </p:spPr>
        <p:txBody>
          <a:bodyPr vert="horz" lIns="91440" tIns="45720" rIns="91440" bIns="45720" rtlCol="0" anchor="ctr"/>
          <a:lstStyle>
            <a:lvl1pPr algn="r">
              <a:defRPr sz="800">
                <a:solidFill>
                  <a:schemeClr val="tx1">
                    <a:tint val="75000"/>
                  </a:schemeClr>
                </a:solidFill>
              </a:defRPr>
            </a:lvl1pPr>
          </a:lstStyle>
          <a:p>
            <a:fld id="{9BF0AC56-E01A-F74D-9010-B0A5DC26A503}" type="slidenum">
              <a:rPr lang="en-US" smtClean="0"/>
              <a:pPr/>
              <a:t>‹#›</a:t>
            </a:fld>
            <a:endParaRPr lang="en-US"/>
          </a:p>
        </p:txBody>
      </p:sp>
    </p:spTree>
    <p:extLst>
      <p:ext uri="{BB962C8B-B14F-4D97-AF65-F5344CB8AC3E}">
        <p14:creationId xmlns:p14="http://schemas.microsoft.com/office/powerpoint/2010/main" val="184865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inc.com/minda-zetlin/3-questions-to-ask-every-employee.html" TargetMode="External"/><Relationship Id="rId4" Type="http://schemas.openxmlformats.org/officeDocument/2006/relationships/hyperlink" Target="https://www.inc.com/minda-zetlin/how-to-make-better-hiring-decisions-ping-pong.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hyperlink" Target="https://www.inc.com/minda-zetlin/how-to-build-a-stand-up-culture.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hyperlink" Target="https://www.inc.com/minda-zetlin/leverage-big-data-in-your-small-business-5-tips.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hyperlink" Target="https://www.inc.com/minda-zetlin/why-you-should-lead-for-the-long-term.htm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hyperlink" Target="https://www.inc.com/minda-zetlin/this-five-minute-exercise-will-make-you-a-better-leader.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5E45-F349-0641-9ADA-AF2384D8DF72}"/>
              </a:ext>
            </a:extLst>
          </p:cNvPr>
          <p:cNvSpPr>
            <a:spLocks noGrp="1"/>
          </p:cNvSpPr>
          <p:nvPr>
            <p:ph type="ctrTitle"/>
          </p:nvPr>
        </p:nvSpPr>
        <p:spPr/>
        <p:txBody>
          <a:bodyPr>
            <a:normAutofit/>
          </a:bodyPr>
          <a:lstStyle/>
          <a:p>
            <a:r>
              <a:rPr lang="en-US" dirty="0"/>
              <a:t>Module 4 – Entrepreneurship</a:t>
            </a:r>
          </a:p>
        </p:txBody>
      </p:sp>
      <p:sp>
        <p:nvSpPr>
          <p:cNvPr id="3" name="Subtitle 2">
            <a:extLst>
              <a:ext uri="{FF2B5EF4-FFF2-40B4-BE49-F238E27FC236}">
                <a16:creationId xmlns:a16="http://schemas.microsoft.com/office/drawing/2014/main" id="{878BBB39-14F0-7B40-BDBC-E346DDE8A861}"/>
              </a:ext>
            </a:extLst>
          </p:cNvPr>
          <p:cNvSpPr>
            <a:spLocks noGrp="1"/>
          </p:cNvSpPr>
          <p:nvPr>
            <p:ph type="subTitle" idx="1"/>
          </p:nvPr>
        </p:nvSpPr>
        <p:spPr/>
        <p:txBody>
          <a:bodyPr/>
          <a:lstStyle/>
          <a:p>
            <a:r>
              <a:rPr lang="en-US" dirty="0"/>
              <a:t>Dr. Becky Rutherfoord</a:t>
            </a:r>
          </a:p>
          <a:p>
            <a:r>
              <a:rPr lang="en-US" dirty="0"/>
              <a:t>Department Chair, Information Technology</a:t>
            </a:r>
          </a:p>
        </p:txBody>
      </p:sp>
      <p:pic>
        <p:nvPicPr>
          <p:cNvPr id="4" name="Module 4 slide 1">
            <a:hlinkClick r:id="" action="ppaction://media"/>
            <a:extLst>
              <a:ext uri="{FF2B5EF4-FFF2-40B4-BE49-F238E27FC236}">
                <a16:creationId xmlns:a16="http://schemas.microsoft.com/office/drawing/2014/main" id="{EF13D650-004E-4976-AA7D-FB8C34331A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7150" y="3638550"/>
            <a:ext cx="609600" cy="609600"/>
          </a:xfrm>
          <a:prstGeom prst="rect">
            <a:avLst/>
          </a:prstGeom>
        </p:spPr>
      </p:pic>
    </p:spTree>
    <p:extLst>
      <p:ext uri="{BB962C8B-B14F-4D97-AF65-F5344CB8AC3E}">
        <p14:creationId xmlns:p14="http://schemas.microsoft.com/office/powerpoint/2010/main" val="25035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D463-DE7D-46AB-A499-18FF1F939064}"/>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23F31C5E-69F1-44A8-B1AE-4ACAAD8099E6}"/>
              </a:ext>
            </a:extLst>
          </p:cNvPr>
          <p:cNvSpPr>
            <a:spLocks noGrp="1"/>
          </p:cNvSpPr>
          <p:nvPr>
            <p:ph idx="1"/>
          </p:nvPr>
        </p:nvSpPr>
        <p:spPr/>
        <p:txBody>
          <a:bodyPr/>
          <a:lstStyle/>
          <a:p>
            <a:r>
              <a:rPr lang="en-US" b="1" dirty="0"/>
              <a:t>4. Hire the right people.</a:t>
            </a:r>
          </a:p>
          <a:p>
            <a:r>
              <a:rPr lang="en-US" dirty="0"/>
              <a:t>"Business is like sports: The best team usually wins," Mouawad says. So make sure you have the best team you possibly can. Take time over </a:t>
            </a:r>
            <a:r>
              <a:rPr lang="en-US" dirty="0">
                <a:hlinkClick r:id="rId4">
                  <a:extLst>
                    <a:ext uri="{A12FA001-AC4F-418D-AE19-62706E023703}">
                      <ahyp:hlinkClr xmlns:ahyp="http://schemas.microsoft.com/office/drawing/2018/hyperlinkcolor" val="tx"/>
                    </a:ext>
                  </a:extLst>
                </a:hlinkClick>
              </a:rPr>
              <a:t>hiring</a:t>
            </a:r>
            <a:r>
              <a:rPr lang="en-US" dirty="0"/>
              <a:t>, get to know the people who are going to be working with you, and make sure they are a good fit for you and your company in terms of their outlook, values, and personalities, as well as their actual job skills. And once you've got the right team, make sure you keep them by </a:t>
            </a:r>
            <a:r>
              <a:rPr lang="en-US" dirty="0">
                <a:hlinkClick r:id="rId5">
                  <a:extLst>
                    <a:ext uri="{A12FA001-AC4F-418D-AE19-62706E023703}">
                      <ahyp:hlinkClr xmlns:ahyp="http://schemas.microsoft.com/office/drawing/2018/hyperlinkcolor" val="tx"/>
                    </a:ext>
                  </a:extLst>
                </a:hlinkClick>
              </a:rPr>
              <a:t>giving them jobs that they'll love</a:t>
            </a:r>
            <a:r>
              <a:rPr lang="en-US" dirty="0"/>
              <a:t> and the opportunity to grow.</a:t>
            </a:r>
          </a:p>
          <a:p>
            <a:endParaRPr lang="en-US" dirty="0"/>
          </a:p>
        </p:txBody>
      </p:sp>
      <p:pic>
        <p:nvPicPr>
          <p:cNvPr id="4" name="Module 4 slide 10">
            <a:hlinkClick r:id="" action="ppaction://media"/>
            <a:extLst>
              <a:ext uri="{FF2B5EF4-FFF2-40B4-BE49-F238E27FC236}">
                <a16:creationId xmlns:a16="http://schemas.microsoft.com/office/drawing/2014/main" id="{A2C1F60C-AE18-49AE-9CC6-A5C6A6940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19875" y="709018"/>
            <a:ext cx="609600" cy="609600"/>
          </a:xfrm>
          <a:prstGeom prst="rect">
            <a:avLst/>
          </a:prstGeom>
        </p:spPr>
      </p:pic>
    </p:spTree>
    <p:extLst>
      <p:ext uri="{BB962C8B-B14F-4D97-AF65-F5344CB8AC3E}">
        <p14:creationId xmlns:p14="http://schemas.microsoft.com/office/powerpoint/2010/main" val="34518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833E-D8F9-4776-8908-7B388680F015}"/>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9FAE83F7-58C6-4389-AEFA-D5EB8CC6A4E1}"/>
              </a:ext>
            </a:extLst>
          </p:cNvPr>
          <p:cNvSpPr>
            <a:spLocks noGrp="1"/>
          </p:cNvSpPr>
          <p:nvPr>
            <p:ph idx="1"/>
          </p:nvPr>
        </p:nvSpPr>
        <p:spPr/>
        <p:txBody>
          <a:bodyPr/>
          <a:lstStyle/>
          <a:p>
            <a:r>
              <a:rPr lang="en-US" b="1" dirty="0"/>
              <a:t>5. Create a winning culture.</a:t>
            </a:r>
          </a:p>
          <a:p>
            <a:r>
              <a:rPr lang="en-US" dirty="0"/>
              <a:t>We all talk about </a:t>
            </a:r>
            <a:r>
              <a:rPr lang="en-US" dirty="0">
                <a:hlinkClick r:id="rId4"/>
              </a:rPr>
              <a:t>culture</a:t>
            </a:r>
            <a:r>
              <a:rPr lang="en-US" dirty="0"/>
              <a:t>, but Mouawad says most entrepreneurs fail to give this important issue enough thought. "Culture is a living organism that requires constant monitoring and shaping," he says. "Once you come to this realization and start managing expectations, you will discover a formidable lever to inspire and motivate your team to achieve goals that may initially have seemed impossible."</a:t>
            </a:r>
          </a:p>
          <a:p>
            <a:endParaRPr lang="en-US" dirty="0"/>
          </a:p>
        </p:txBody>
      </p:sp>
      <p:pic>
        <p:nvPicPr>
          <p:cNvPr id="4" name="Module 4 slide 11">
            <a:hlinkClick r:id="" action="ppaction://media"/>
            <a:extLst>
              <a:ext uri="{FF2B5EF4-FFF2-40B4-BE49-F238E27FC236}">
                <a16:creationId xmlns:a16="http://schemas.microsoft.com/office/drawing/2014/main" id="{0C82B5B6-05DB-40E6-9D3D-C8A98BB5F8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5900" y="3895725"/>
            <a:ext cx="609600" cy="609600"/>
          </a:xfrm>
          <a:prstGeom prst="rect">
            <a:avLst/>
          </a:prstGeom>
        </p:spPr>
      </p:pic>
    </p:spTree>
    <p:extLst>
      <p:ext uri="{BB962C8B-B14F-4D97-AF65-F5344CB8AC3E}">
        <p14:creationId xmlns:p14="http://schemas.microsoft.com/office/powerpoint/2010/main" val="12181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6940-625E-47DF-8924-A7A7EBCC396F}"/>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C6F18480-52C9-4506-A4F7-A5664E3ACF0E}"/>
              </a:ext>
            </a:extLst>
          </p:cNvPr>
          <p:cNvSpPr>
            <a:spLocks noGrp="1"/>
          </p:cNvSpPr>
          <p:nvPr>
            <p:ph idx="1"/>
          </p:nvPr>
        </p:nvSpPr>
        <p:spPr/>
        <p:txBody>
          <a:bodyPr/>
          <a:lstStyle/>
          <a:p>
            <a:r>
              <a:rPr lang="en-US" b="1" dirty="0"/>
              <a:t>6. Learn empathy.</a:t>
            </a:r>
          </a:p>
          <a:p>
            <a:r>
              <a:rPr lang="en-US" dirty="0"/>
              <a:t>These days, both skilled employees and customers have a wider array of options than ever before. So, Mouawad says, if you want your business to survive, it's important to learn how to see things from others' point of view.</a:t>
            </a:r>
          </a:p>
          <a:p>
            <a:endParaRPr lang="en-US" dirty="0"/>
          </a:p>
        </p:txBody>
      </p:sp>
      <p:pic>
        <p:nvPicPr>
          <p:cNvPr id="4" name="Module 4 slide 12">
            <a:hlinkClick r:id="" action="ppaction://media"/>
            <a:extLst>
              <a:ext uri="{FF2B5EF4-FFF2-40B4-BE49-F238E27FC236}">
                <a16:creationId xmlns:a16="http://schemas.microsoft.com/office/drawing/2014/main" id="{AE2D282E-D9E0-4C56-9396-B6FC10B08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57725" y="3524250"/>
            <a:ext cx="609600" cy="609600"/>
          </a:xfrm>
          <a:prstGeom prst="rect">
            <a:avLst/>
          </a:prstGeom>
        </p:spPr>
      </p:pic>
    </p:spTree>
    <p:extLst>
      <p:ext uri="{BB962C8B-B14F-4D97-AF65-F5344CB8AC3E}">
        <p14:creationId xmlns:p14="http://schemas.microsoft.com/office/powerpoint/2010/main" val="31546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4DF5-1E9E-43E2-9CA3-D92DEE7D98C6}"/>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2D2C364B-3E61-41F3-8920-DD86A7542C73}"/>
              </a:ext>
            </a:extLst>
          </p:cNvPr>
          <p:cNvSpPr>
            <a:spLocks noGrp="1"/>
          </p:cNvSpPr>
          <p:nvPr>
            <p:ph idx="1"/>
          </p:nvPr>
        </p:nvSpPr>
        <p:spPr/>
        <p:txBody>
          <a:bodyPr/>
          <a:lstStyle/>
          <a:p>
            <a:r>
              <a:rPr lang="en-US" b="1" dirty="0"/>
              <a:t>7. Find the metrics that matter most.</a:t>
            </a:r>
          </a:p>
          <a:p>
            <a:r>
              <a:rPr lang="en-US" dirty="0"/>
              <a:t>"Hard work diluted over multiple directions is not likely to yield great results," Mouawad says. Spend some time thinking through what success really looks like for your business, and which </a:t>
            </a:r>
            <a:r>
              <a:rPr lang="en-US" dirty="0">
                <a:hlinkClick r:id="rId4"/>
              </a:rPr>
              <a:t>numbers</a:t>
            </a:r>
            <a:r>
              <a:rPr lang="en-US" dirty="0"/>
              <a:t> you need to move to really be successful. Then create a strategy that focuses on those elements. That's a better recipe for success than pursuing every opportunity that comes along.</a:t>
            </a:r>
          </a:p>
          <a:p>
            <a:endParaRPr lang="en-US" dirty="0"/>
          </a:p>
        </p:txBody>
      </p:sp>
      <p:pic>
        <p:nvPicPr>
          <p:cNvPr id="4" name="Module 4 slide 13">
            <a:hlinkClick r:id="" action="ppaction://media"/>
            <a:extLst>
              <a:ext uri="{FF2B5EF4-FFF2-40B4-BE49-F238E27FC236}">
                <a16:creationId xmlns:a16="http://schemas.microsoft.com/office/drawing/2014/main" id="{7E884F6A-7AFE-43EA-946F-2223862C8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6800" y="3686175"/>
            <a:ext cx="609600" cy="609600"/>
          </a:xfrm>
          <a:prstGeom prst="rect">
            <a:avLst/>
          </a:prstGeom>
        </p:spPr>
      </p:pic>
    </p:spTree>
    <p:extLst>
      <p:ext uri="{BB962C8B-B14F-4D97-AF65-F5344CB8AC3E}">
        <p14:creationId xmlns:p14="http://schemas.microsoft.com/office/powerpoint/2010/main" val="33792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7A4B-FFF2-4ADE-93FD-4D56FDE7154F}"/>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6FD97E2C-4848-4F9A-9C03-730A35AE75E9}"/>
              </a:ext>
            </a:extLst>
          </p:cNvPr>
          <p:cNvSpPr>
            <a:spLocks noGrp="1"/>
          </p:cNvSpPr>
          <p:nvPr>
            <p:ph idx="1"/>
          </p:nvPr>
        </p:nvSpPr>
        <p:spPr/>
        <p:txBody>
          <a:bodyPr/>
          <a:lstStyle/>
          <a:p>
            <a:r>
              <a:rPr lang="en-US" b="1" dirty="0"/>
              <a:t>8. Use incentives.</a:t>
            </a:r>
          </a:p>
          <a:p>
            <a:r>
              <a:rPr lang="en-US" dirty="0"/>
              <a:t>Incentives are powerful ways to encourage the behavior you want from all stakeholders, from employees to customers to suppliers. Once you've completed step 7 and know exactly which key metrics spell success for your venture, you can use that information to structure incentives that will help improve those specific areas. Then track performance against those metrics to see if your incentives are having the desired effect, and if not, adjust as necessary.</a:t>
            </a:r>
          </a:p>
          <a:p>
            <a:endParaRPr lang="en-US" dirty="0"/>
          </a:p>
        </p:txBody>
      </p:sp>
      <p:pic>
        <p:nvPicPr>
          <p:cNvPr id="4" name="Module 4 slide 14">
            <a:hlinkClick r:id="" action="ppaction://media"/>
            <a:extLst>
              <a:ext uri="{FF2B5EF4-FFF2-40B4-BE49-F238E27FC236}">
                <a16:creationId xmlns:a16="http://schemas.microsoft.com/office/drawing/2014/main" id="{DE79B35F-8C23-4277-B607-0EC7EF1826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62575" y="3952875"/>
            <a:ext cx="609600" cy="609600"/>
          </a:xfrm>
          <a:prstGeom prst="rect">
            <a:avLst/>
          </a:prstGeom>
        </p:spPr>
      </p:pic>
    </p:spTree>
    <p:extLst>
      <p:ext uri="{BB962C8B-B14F-4D97-AF65-F5344CB8AC3E}">
        <p14:creationId xmlns:p14="http://schemas.microsoft.com/office/powerpoint/2010/main" val="66794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73FF-BEAD-4F8B-92BB-1DDAF772A1C2}"/>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9F895F69-C87F-4652-8E9A-FA7DE7585936}"/>
              </a:ext>
            </a:extLst>
          </p:cNvPr>
          <p:cNvSpPr>
            <a:spLocks noGrp="1"/>
          </p:cNvSpPr>
          <p:nvPr>
            <p:ph idx="1"/>
          </p:nvPr>
        </p:nvSpPr>
        <p:spPr/>
        <p:txBody>
          <a:bodyPr/>
          <a:lstStyle/>
          <a:p>
            <a:r>
              <a:rPr lang="en-US" b="1" dirty="0"/>
              <a:t>9. Experiment in stages.</a:t>
            </a:r>
          </a:p>
          <a:p>
            <a:r>
              <a:rPr lang="en-US" dirty="0"/>
              <a:t>Every industry, and every business, faces constant change, and you will need to keep changing if you want sustained success. Mouawad recommends making small changes and using pilot programs to try out new ideas before committing your whole enterprise to them. Then evaluate the results of your experiment to see if it had the predicted effect and make adjustments if it did not. Finally, "grow what works and prune what doesn't," Mouawad says.</a:t>
            </a:r>
          </a:p>
          <a:p>
            <a:endParaRPr lang="en-US" dirty="0"/>
          </a:p>
        </p:txBody>
      </p:sp>
      <p:pic>
        <p:nvPicPr>
          <p:cNvPr id="4" name="Module 4 slide 15">
            <a:hlinkClick r:id="" action="ppaction://media"/>
            <a:extLst>
              <a:ext uri="{FF2B5EF4-FFF2-40B4-BE49-F238E27FC236}">
                <a16:creationId xmlns:a16="http://schemas.microsoft.com/office/drawing/2014/main" id="{757C7325-CF7A-4FD3-B3C7-C08CCD7D0A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4475" y="4023123"/>
            <a:ext cx="609600" cy="609600"/>
          </a:xfrm>
          <a:prstGeom prst="rect">
            <a:avLst/>
          </a:prstGeom>
        </p:spPr>
      </p:pic>
    </p:spTree>
    <p:extLst>
      <p:ext uri="{BB962C8B-B14F-4D97-AF65-F5344CB8AC3E}">
        <p14:creationId xmlns:p14="http://schemas.microsoft.com/office/powerpoint/2010/main" val="31008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49C2-C768-403C-B4DB-C9F934EAF070}"/>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BC0A9FF8-2D2F-4523-BC95-67994B324894}"/>
              </a:ext>
            </a:extLst>
          </p:cNvPr>
          <p:cNvSpPr>
            <a:spLocks noGrp="1"/>
          </p:cNvSpPr>
          <p:nvPr>
            <p:ph idx="1"/>
          </p:nvPr>
        </p:nvSpPr>
        <p:spPr/>
        <p:txBody>
          <a:bodyPr/>
          <a:lstStyle/>
          <a:p>
            <a:r>
              <a:rPr lang="en-US" b="1" dirty="0"/>
              <a:t>10. Keep your eye on the future.</a:t>
            </a:r>
          </a:p>
          <a:p>
            <a:r>
              <a:rPr lang="en-US" dirty="0"/>
              <a:t>Running a successful company is a day-to-day challenge. It can be easy to lose sight of the </a:t>
            </a:r>
            <a:r>
              <a:rPr lang="en-US" dirty="0">
                <a:hlinkClick r:id="rId4">
                  <a:extLst>
                    <a:ext uri="{A12FA001-AC4F-418D-AE19-62706E023703}">
                      <ahyp:hlinkClr xmlns:ahyp="http://schemas.microsoft.com/office/drawing/2018/hyperlinkcolor" val="tx"/>
                    </a:ext>
                  </a:extLst>
                </a:hlinkClick>
              </a:rPr>
              <a:t>long term</a:t>
            </a:r>
            <a:r>
              <a:rPr lang="en-US" dirty="0"/>
              <a:t>, so make sure you have the time and mental space to think about where both your business and you are headed.</a:t>
            </a:r>
          </a:p>
          <a:p>
            <a:endParaRPr lang="en-US" dirty="0"/>
          </a:p>
        </p:txBody>
      </p:sp>
      <p:pic>
        <p:nvPicPr>
          <p:cNvPr id="4" name="Module 4 slide 16">
            <a:hlinkClick r:id="" action="ppaction://media"/>
            <a:extLst>
              <a:ext uri="{FF2B5EF4-FFF2-40B4-BE49-F238E27FC236}">
                <a16:creationId xmlns:a16="http://schemas.microsoft.com/office/drawing/2014/main" id="{9CC122CB-836A-47F5-8809-A58931A84C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2975" y="3486150"/>
            <a:ext cx="609600" cy="609600"/>
          </a:xfrm>
          <a:prstGeom prst="rect">
            <a:avLst/>
          </a:prstGeom>
        </p:spPr>
      </p:pic>
    </p:spTree>
    <p:extLst>
      <p:ext uri="{BB962C8B-B14F-4D97-AF65-F5344CB8AC3E}">
        <p14:creationId xmlns:p14="http://schemas.microsoft.com/office/powerpoint/2010/main" val="36219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F6B28-1619-4FA7-80C6-00A04DBF957A}"/>
              </a:ext>
            </a:extLst>
          </p:cNvPr>
          <p:cNvSpPr>
            <a:spLocks noGrp="1"/>
          </p:cNvSpPr>
          <p:nvPr>
            <p:ph type="title"/>
          </p:nvPr>
        </p:nvSpPr>
        <p:spPr/>
        <p:txBody>
          <a:bodyPr/>
          <a:lstStyle/>
          <a:p>
            <a:r>
              <a:rPr lang="en-US" dirty="0"/>
              <a:t>Creative Interview</a:t>
            </a:r>
          </a:p>
        </p:txBody>
      </p:sp>
      <p:sp>
        <p:nvSpPr>
          <p:cNvPr id="3" name="Content Placeholder 2">
            <a:extLst>
              <a:ext uri="{FF2B5EF4-FFF2-40B4-BE49-F238E27FC236}">
                <a16:creationId xmlns:a16="http://schemas.microsoft.com/office/drawing/2014/main" id="{AF395B5D-6DDC-4781-8A24-323D7EE9445E}"/>
              </a:ext>
            </a:extLst>
          </p:cNvPr>
          <p:cNvSpPr>
            <a:spLocks noGrp="1"/>
          </p:cNvSpPr>
          <p:nvPr>
            <p:ph idx="1"/>
          </p:nvPr>
        </p:nvSpPr>
        <p:spPr/>
        <p:txBody>
          <a:bodyPr/>
          <a:lstStyle/>
          <a:p>
            <a:r>
              <a:rPr lang="en-US" dirty="0"/>
              <a:t>Remember – this type of company is usually looking for a more “creative” and “original” person</a:t>
            </a:r>
          </a:p>
          <a:p>
            <a:r>
              <a:rPr lang="en-US" dirty="0"/>
              <a:t>Men’s dress:</a:t>
            </a:r>
          </a:p>
          <a:p>
            <a:pPr lvl="1"/>
            <a:r>
              <a:rPr lang="en-US" dirty="0"/>
              <a:t>No suit</a:t>
            </a:r>
          </a:p>
          <a:p>
            <a:pPr lvl="1"/>
            <a:r>
              <a:rPr lang="en-US" dirty="0"/>
              <a:t>Pants, patterned shirt and tie</a:t>
            </a:r>
          </a:p>
          <a:p>
            <a:r>
              <a:rPr lang="en-US" dirty="0"/>
              <a:t>Women’s dress:</a:t>
            </a:r>
          </a:p>
          <a:p>
            <a:pPr lvl="1"/>
            <a:r>
              <a:rPr lang="en-US" dirty="0"/>
              <a:t>Use colors you look the best in</a:t>
            </a:r>
          </a:p>
          <a:p>
            <a:pPr lvl="1"/>
            <a:r>
              <a:rPr lang="en-US" dirty="0"/>
              <a:t>Contrast with some neutral colors as well</a:t>
            </a:r>
          </a:p>
          <a:p>
            <a:pPr lvl="1"/>
            <a:r>
              <a:rPr lang="en-US" dirty="0"/>
              <a:t>Jewelry can be more bold</a:t>
            </a:r>
          </a:p>
        </p:txBody>
      </p:sp>
      <p:pic>
        <p:nvPicPr>
          <p:cNvPr id="4" name="Module 4 slide 17">
            <a:hlinkClick r:id="" action="ppaction://media"/>
            <a:extLst>
              <a:ext uri="{FF2B5EF4-FFF2-40B4-BE49-F238E27FC236}">
                <a16:creationId xmlns:a16="http://schemas.microsoft.com/office/drawing/2014/main" id="{E4D0FCA6-BE6D-4728-AFBC-F40199E78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67425" y="2266950"/>
            <a:ext cx="609600" cy="609600"/>
          </a:xfrm>
          <a:prstGeom prst="rect">
            <a:avLst/>
          </a:prstGeom>
        </p:spPr>
      </p:pic>
    </p:spTree>
    <p:extLst>
      <p:ext uri="{BB962C8B-B14F-4D97-AF65-F5344CB8AC3E}">
        <p14:creationId xmlns:p14="http://schemas.microsoft.com/office/powerpoint/2010/main" val="25279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6440-FC4B-428F-B569-1F04757B6CAE}"/>
              </a:ext>
            </a:extLst>
          </p:cNvPr>
          <p:cNvSpPr>
            <a:spLocks noGrp="1"/>
          </p:cNvSpPr>
          <p:nvPr>
            <p:ph type="title"/>
          </p:nvPr>
        </p:nvSpPr>
        <p:spPr/>
        <p:txBody>
          <a:bodyPr/>
          <a:lstStyle/>
          <a:p>
            <a:r>
              <a:rPr lang="en-US" dirty="0"/>
              <a:t>Start-up Interview</a:t>
            </a:r>
          </a:p>
        </p:txBody>
      </p:sp>
      <p:sp>
        <p:nvSpPr>
          <p:cNvPr id="3" name="Content Placeholder 2">
            <a:extLst>
              <a:ext uri="{FF2B5EF4-FFF2-40B4-BE49-F238E27FC236}">
                <a16:creationId xmlns:a16="http://schemas.microsoft.com/office/drawing/2014/main" id="{529C233B-3FAC-4926-BDA8-DE7D4800A217}"/>
              </a:ext>
            </a:extLst>
          </p:cNvPr>
          <p:cNvSpPr>
            <a:spLocks noGrp="1"/>
          </p:cNvSpPr>
          <p:nvPr>
            <p:ph idx="1"/>
          </p:nvPr>
        </p:nvSpPr>
        <p:spPr/>
        <p:txBody>
          <a:bodyPr/>
          <a:lstStyle/>
          <a:p>
            <a:r>
              <a:rPr lang="en-US" dirty="0"/>
              <a:t>Start-up companies are those who expect their employees to “do hard work” and “have drive”.</a:t>
            </a:r>
          </a:p>
          <a:p>
            <a:r>
              <a:rPr lang="en-US" dirty="0"/>
              <a:t>Men’s dress:</a:t>
            </a:r>
          </a:p>
          <a:p>
            <a:pPr lvl="1"/>
            <a:r>
              <a:rPr lang="en-US" dirty="0"/>
              <a:t>Casual wear</a:t>
            </a:r>
          </a:p>
          <a:p>
            <a:pPr lvl="1"/>
            <a:r>
              <a:rPr lang="en-US" dirty="0"/>
              <a:t>Pants (no suit) and shirt and tie</a:t>
            </a:r>
          </a:p>
          <a:p>
            <a:r>
              <a:rPr lang="en-US" dirty="0"/>
              <a:t>Women’s dress:</a:t>
            </a:r>
          </a:p>
          <a:p>
            <a:pPr lvl="1"/>
            <a:r>
              <a:rPr lang="en-US" dirty="0"/>
              <a:t>Bright colors or patterns</a:t>
            </a:r>
          </a:p>
          <a:p>
            <a:pPr lvl="1"/>
            <a:r>
              <a:rPr lang="en-US" dirty="0"/>
              <a:t>Can do a skirt, dress or nice pants and top</a:t>
            </a:r>
          </a:p>
        </p:txBody>
      </p:sp>
      <p:pic>
        <p:nvPicPr>
          <p:cNvPr id="4" name="Module 4 slide 18">
            <a:hlinkClick r:id="" action="ppaction://media"/>
            <a:extLst>
              <a:ext uri="{FF2B5EF4-FFF2-40B4-BE49-F238E27FC236}">
                <a16:creationId xmlns:a16="http://schemas.microsoft.com/office/drawing/2014/main" id="{720B31A6-D5D0-4D9B-BECB-90BA15B362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24550" y="2266950"/>
            <a:ext cx="609600" cy="609600"/>
          </a:xfrm>
          <a:prstGeom prst="rect">
            <a:avLst/>
          </a:prstGeom>
        </p:spPr>
      </p:pic>
    </p:spTree>
    <p:extLst>
      <p:ext uri="{BB962C8B-B14F-4D97-AF65-F5344CB8AC3E}">
        <p14:creationId xmlns:p14="http://schemas.microsoft.com/office/powerpoint/2010/main" val="222071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0B00-8D92-8840-8DC0-F66D066C1F47}"/>
              </a:ext>
            </a:extLst>
          </p:cNvPr>
          <p:cNvSpPr>
            <a:spLocks noGrp="1"/>
          </p:cNvSpPr>
          <p:nvPr>
            <p:ph type="title"/>
          </p:nvPr>
        </p:nvSpPr>
        <p:spPr/>
        <p:txBody>
          <a:bodyPr/>
          <a:lstStyle/>
          <a:p>
            <a:r>
              <a:rPr lang="en-US" dirty="0"/>
              <a:t>Definition of an Entrepreneur</a:t>
            </a:r>
          </a:p>
        </p:txBody>
      </p:sp>
      <p:sp>
        <p:nvSpPr>
          <p:cNvPr id="3" name="Content Placeholder 2">
            <a:extLst>
              <a:ext uri="{FF2B5EF4-FFF2-40B4-BE49-F238E27FC236}">
                <a16:creationId xmlns:a16="http://schemas.microsoft.com/office/drawing/2014/main" id="{3BF814CD-0F1A-1E4A-9047-0C0BF22465B5}"/>
              </a:ext>
            </a:extLst>
          </p:cNvPr>
          <p:cNvSpPr>
            <a:spLocks noGrp="1"/>
          </p:cNvSpPr>
          <p:nvPr>
            <p:ph idx="1"/>
          </p:nvPr>
        </p:nvSpPr>
        <p:spPr/>
        <p:txBody>
          <a:bodyPr>
            <a:normAutofit/>
          </a:bodyPr>
          <a:lstStyle/>
          <a:p>
            <a:r>
              <a:rPr lang="en-US" dirty="0"/>
              <a:t> An entrepreneur is an individual who creates a new business, bearing most of the risks and enjoying most of the rewards. The entrepreneur is commonly seen as an innovator, a source of new ideas, goods, services, and business/or procedures.</a:t>
            </a:r>
          </a:p>
        </p:txBody>
      </p:sp>
      <p:pic>
        <p:nvPicPr>
          <p:cNvPr id="4" name="Module 4 slide 2">
            <a:hlinkClick r:id="" action="ppaction://media"/>
            <a:extLst>
              <a:ext uri="{FF2B5EF4-FFF2-40B4-BE49-F238E27FC236}">
                <a16:creationId xmlns:a16="http://schemas.microsoft.com/office/drawing/2014/main" id="{3A2F133E-7EEC-4ECB-A8CD-D179B180E2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90975" y="3000971"/>
            <a:ext cx="609600" cy="609600"/>
          </a:xfrm>
          <a:prstGeom prst="rect">
            <a:avLst/>
          </a:prstGeom>
        </p:spPr>
      </p:pic>
    </p:spTree>
    <p:extLst>
      <p:ext uri="{BB962C8B-B14F-4D97-AF65-F5344CB8AC3E}">
        <p14:creationId xmlns:p14="http://schemas.microsoft.com/office/powerpoint/2010/main" val="31718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51A5-0212-2145-A8B0-E3C7679DA644}"/>
              </a:ext>
            </a:extLst>
          </p:cNvPr>
          <p:cNvSpPr>
            <a:spLocks noGrp="1"/>
          </p:cNvSpPr>
          <p:nvPr>
            <p:ph type="title"/>
          </p:nvPr>
        </p:nvSpPr>
        <p:spPr/>
        <p:txBody>
          <a:bodyPr>
            <a:normAutofit/>
          </a:bodyPr>
          <a:lstStyle/>
          <a:p>
            <a:r>
              <a:rPr lang="en-US" dirty="0"/>
              <a:t>4 Types of an Entrepreneur</a:t>
            </a:r>
          </a:p>
        </p:txBody>
      </p:sp>
      <p:sp>
        <p:nvSpPr>
          <p:cNvPr id="3" name="Content Placeholder 2">
            <a:extLst>
              <a:ext uri="{FF2B5EF4-FFF2-40B4-BE49-F238E27FC236}">
                <a16:creationId xmlns:a16="http://schemas.microsoft.com/office/drawing/2014/main" id="{1DDEC7F5-2CE7-3C42-9510-D8D624C481CD}"/>
              </a:ext>
            </a:extLst>
          </p:cNvPr>
          <p:cNvSpPr>
            <a:spLocks noGrp="1"/>
          </p:cNvSpPr>
          <p:nvPr>
            <p:ph idx="1"/>
          </p:nvPr>
        </p:nvSpPr>
        <p:spPr/>
        <p:txBody>
          <a:bodyPr>
            <a:normAutofit/>
          </a:bodyPr>
          <a:lstStyle/>
          <a:p>
            <a:r>
              <a:rPr lang="en-US" dirty="0"/>
              <a:t>Small Business Entrepreneur</a:t>
            </a:r>
          </a:p>
          <a:p>
            <a:r>
              <a:rPr lang="en-US" dirty="0"/>
              <a:t>Scalable Start-up Entrepreneur</a:t>
            </a:r>
          </a:p>
          <a:p>
            <a:r>
              <a:rPr lang="en-US" dirty="0"/>
              <a:t>Large Company Entrepreneur</a:t>
            </a:r>
          </a:p>
          <a:p>
            <a:r>
              <a:rPr lang="en-US" dirty="0"/>
              <a:t>Social Entrepreneur</a:t>
            </a:r>
          </a:p>
          <a:p>
            <a:endParaRPr lang="en-US" dirty="0"/>
          </a:p>
        </p:txBody>
      </p:sp>
      <p:pic>
        <p:nvPicPr>
          <p:cNvPr id="4" name="Module 4 slide 3">
            <a:hlinkClick r:id="" action="ppaction://media"/>
            <a:extLst>
              <a:ext uri="{FF2B5EF4-FFF2-40B4-BE49-F238E27FC236}">
                <a16:creationId xmlns:a16="http://schemas.microsoft.com/office/drawing/2014/main" id="{3A7DF49F-56D6-4CE2-950A-B8968CD7B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05150"/>
            <a:ext cx="609600" cy="609600"/>
          </a:xfrm>
          <a:prstGeom prst="rect">
            <a:avLst/>
          </a:prstGeom>
        </p:spPr>
      </p:pic>
    </p:spTree>
    <p:extLst>
      <p:ext uri="{BB962C8B-B14F-4D97-AF65-F5344CB8AC3E}">
        <p14:creationId xmlns:p14="http://schemas.microsoft.com/office/powerpoint/2010/main" val="21766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D580-3DA3-D04F-963D-1DBE77FD2DC7}"/>
              </a:ext>
            </a:extLst>
          </p:cNvPr>
          <p:cNvSpPr>
            <a:spLocks noGrp="1"/>
          </p:cNvSpPr>
          <p:nvPr>
            <p:ph type="title"/>
          </p:nvPr>
        </p:nvSpPr>
        <p:spPr/>
        <p:txBody>
          <a:bodyPr>
            <a:normAutofit fontScale="90000"/>
          </a:bodyPr>
          <a:lstStyle/>
          <a:p>
            <a:r>
              <a:rPr lang="en-US" dirty="0"/>
              <a:t>Characteristics of a Successful Entrepreneur</a:t>
            </a:r>
          </a:p>
        </p:txBody>
      </p:sp>
      <p:sp>
        <p:nvSpPr>
          <p:cNvPr id="3" name="Content Placeholder 2">
            <a:extLst>
              <a:ext uri="{FF2B5EF4-FFF2-40B4-BE49-F238E27FC236}">
                <a16:creationId xmlns:a16="http://schemas.microsoft.com/office/drawing/2014/main" id="{B628F059-03E9-7C4F-94E0-366C5C7EC274}"/>
              </a:ext>
            </a:extLst>
          </p:cNvPr>
          <p:cNvSpPr>
            <a:spLocks noGrp="1"/>
          </p:cNvSpPr>
          <p:nvPr>
            <p:ph idx="1"/>
          </p:nvPr>
        </p:nvSpPr>
        <p:spPr/>
        <p:txBody>
          <a:bodyPr>
            <a:normAutofit/>
          </a:bodyPr>
          <a:lstStyle/>
          <a:p>
            <a:pPr fontAlgn="base"/>
            <a:r>
              <a:rPr lang="en-US" b="1" dirty="0"/>
              <a:t>Forward-looking</a:t>
            </a:r>
            <a:r>
              <a:rPr lang="en-US" dirty="0"/>
              <a:t> – able to anticipate trends, opportunities, and future organizational challenges</a:t>
            </a:r>
          </a:p>
          <a:p>
            <a:pPr fontAlgn="base"/>
            <a:r>
              <a:rPr lang="en-US" b="1" dirty="0"/>
              <a:t>Hard working</a:t>
            </a:r>
            <a:r>
              <a:rPr lang="en-US" dirty="0"/>
              <a:t> – they love putting in the hours and realizing a sense of satisfaction when accomplishing goals</a:t>
            </a:r>
          </a:p>
          <a:p>
            <a:pPr fontAlgn="base"/>
            <a:r>
              <a:rPr lang="en-US" b="1" dirty="0"/>
              <a:t>Passionate</a:t>
            </a:r>
            <a:r>
              <a:rPr lang="en-US" dirty="0"/>
              <a:t> – true enthusiasm and energy around the work that they do</a:t>
            </a:r>
          </a:p>
          <a:p>
            <a:pPr fontAlgn="base"/>
            <a:r>
              <a:rPr lang="en-US" b="1" dirty="0"/>
              <a:t>Opinionated</a:t>
            </a:r>
            <a:r>
              <a:rPr lang="en-US" dirty="0"/>
              <a:t> – ready and willing to take a stand for how they believe things should be done</a:t>
            </a:r>
          </a:p>
          <a:p>
            <a:pPr lvl="1"/>
            <a:endParaRPr lang="en-US" dirty="0"/>
          </a:p>
        </p:txBody>
      </p:sp>
      <p:pic>
        <p:nvPicPr>
          <p:cNvPr id="4" name="Module 4 slide 4">
            <a:hlinkClick r:id="" action="ppaction://media"/>
            <a:extLst>
              <a:ext uri="{FF2B5EF4-FFF2-40B4-BE49-F238E27FC236}">
                <a16:creationId xmlns:a16="http://schemas.microsoft.com/office/drawing/2014/main" id="{3C27B2C0-A52F-4672-9C19-889DA18059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6375" y="3975498"/>
            <a:ext cx="609600" cy="609600"/>
          </a:xfrm>
          <a:prstGeom prst="rect">
            <a:avLst/>
          </a:prstGeom>
        </p:spPr>
      </p:pic>
    </p:spTree>
    <p:extLst>
      <p:ext uri="{BB962C8B-B14F-4D97-AF65-F5344CB8AC3E}">
        <p14:creationId xmlns:p14="http://schemas.microsoft.com/office/powerpoint/2010/main" val="35830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8FCA-3487-448D-8631-48CAB47EAF03}"/>
              </a:ext>
            </a:extLst>
          </p:cNvPr>
          <p:cNvSpPr>
            <a:spLocks noGrp="1"/>
          </p:cNvSpPr>
          <p:nvPr>
            <p:ph type="title"/>
          </p:nvPr>
        </p:nvSpPr>
        <p:spPr/>
        <p:txBody>
          <a:bodyPr/>
          <a:lstStyle/>
          <a:p>
            <a:r>
              <a:rPr lang="en-US" dirty="0"/>
              <a:t>Characteristics continued</a:t>
            </a:r>
          </a:p>
        </p:txBody>
      </p:sp>
      <p:sp>
        <p:nvSpPr>
          <p:cNvPr id="3" name="Content Placeholder 2">
            <a:extLst>
              <a:ext uri="{FF2B5EF4-FFF2-40B4-BE49-F238E27FC236}">
                <a16:creationId xmlns:a16="http://schemas.microsoft.com/office/drawing/2014/main" id="{E0B73742-C4B2-4947-A616-43F45FC77F69}"/>
              </a:ext>
            </a:extLst>
          </p:cNvPr>
          <p:cNvSpPr>
            <a:spLocks noGrp="1"/>
          </p:cNvSpPr>
          <p:nvPr>
            <p:ph idx="1"/>
          </p:nvPr>
        </p:nvSpPr>
        <p:spPr/>
        <p:txBody>
          <a:bodyPr/>
          <a:lstStyle/>
          <a:p>
            <a:pPr fontAlgn="base"/>
            <a:r>
              <a:rPr lang="en-US" b="1" dirty="0"/>
              <a:t>Confident</a:t>
            </a:r>
            <a:r>
              <a:rPr lang="en-US" dirty="0"/>
              <a:t> – when someone looks you in the eye and tells you they can do it, even if it’s far fetched, you’re more likely to believe them</a:t>
            </a:r>
          </a:p>
          <a:p>
            <a:pPr fontAlgn="base"/>
            <a:r>
              <a:rPr lang="en-US" b="1" dirty="0"/>
              <a:t>Resourceful</a:t>
            </a:r>
            <a:r>
              <a:rPr lang="en-US" dirty="0"/>
              <a:t> – when there are so many unknowns, it takes unique talent to put everything together on the fly</a:t>
            </a:r>
          </a:p>
          <a:p>
            <a:pPr fontAlgn="base"/>
            <a:r>
              <a:rPr lang="en-US" b="1" dirty="0"/>
              <a:t>Positive</a:t>
            </a:r>
            <a:r>
              <a:rPr lang="en-US" dirty="0"/>
              <a:t> – with the roller coaster ride that is entrepreneurship, staying positive helps the team get through very low lows</a:t>
            </a:r>
          </a:p>
          <a:p>
            <a:endParaRPr lang="en-US" dirty="0"/>
          </a:p>
        </p:txBody>
      </p:sp>
      <p:pic>
        <p:nvPicPr>
          <p:cNvPr id="4" name="Module 4 slide 5">
            <a:hlinkClick r:id="" action="ppaction://media"/>
            <a:extLst>
              <a:ext uri="{FF2B5EF4-FFF2-40B4-BE49-F238E27FC236}">
                <a16:creationId xmlns:a16="http://schemas.microsoft.com/office/drawing/2014/main" id="{B7509E1A-FF51-4263-B395-DA5532A169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3829050"/>
            <a:ext cx="609600" cy="609600"/>
          </a:xfrm>
          <a:prstGeom prst="rect">
            <a:avLst/>
          </a:prstGeom>
        </p:spPr>
      </p:pic>
    </p:spTree>
    <p:extLst>
      <p:ext uri="{BB962C8B-B14F-4D97-AF65-F5344CB8AC3E}">
        <p14:creationId xmlns:p14="http://schemas.microsoft.com/office/powerpoint/2010/main" val="38793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4C3F-C09F-44DE-ABB8-6D3A8F893F5C}"/>
              </a:ext>
            </a:extLst>
          </p:cNvPr>
          <p:cNvSpPr>
            <a:spLocks noGrp="1"/>
          </p:cNvSpPr>
          <p:nvPr>
            <p:ph type="title"/>
          </p:nvPr>
        </p:nvSpPr>
        <p:spPr/>
        <p:txBody>
          <a:bodyPr/>
          <a:lstStyle/>
          <a:p>
            <a:r>
              <a:rPr lang="en-US" dirty="0"/>
              <a:t>How to become an Entrepreneur</a:t>
            </a:r>
          </a:p>
        </p:txBody>
      </p:sp>
      <p:sp>
        <p:nvSpPr>
          <p:cNvPr id="3" name="Content Placeholder 2">
            <a:extLst>
              <a:ext uri="{FF2B5EF4-FFF2-40B4-BE49-F238E27FC236}">
                <a16:creationId xmlns:a16="http://schemas.microsoft.com/office/drawing/2014/main" id="{7BB36E98-B92C-4907-879A-F1AF258D8BFF}"/>
              </a:ext>
            </a:extLst>
          </p:cNvPr>
          <p:cNvSpPr>
            <a:spLocks noGrp="1"/>
          </p:cNvSpPr>
          <p:nvPr>
            <p:ph idx="1"/>
          </p:nvPr>
        </p:nvSpPr>
        <p:spPr/>
        <p:txBody>
          <a:bodyPr/>
          <a:lstStyle/>
          <a:p>
            <a:r>
              <a:rPr lang="en-US" dirty="0"/>
              <a:t>Find the right business</a:t>
            </a:r>
          </a:p>
          <a:p>
            <a:r>
              <a:rPr lang="en-US" dirty="0"/>
              <a:t>Determine if you need additional education</a:t>
            </a:r>
          </a:p>
          <a:p>
            <a:r>
              <a:rPr lang="en-US" dirty="0"/>
              <a:t>Plan your business</a:t>
            </a:r>
          </a:p>
          <a:p>
            <a:r>
              <a:rPr lang="en-US" dirty="0"/>
              <a:t>Determine your audience/clients</a:t>
            </a:r>
          </a:p>
          <a:p>
            <a:r>
              <a:rPr lang="en-US" dirty="0"/>
              <a:t>Network</a:t>
            </a:r>
          </a:p>
          <a:p>
            <a:r>
              <a:rPr lang="en-US" dirty="0"/>
              <a:t>Sell your idea</a:t>
            </a:r>
          </a:p>
          <a:p>
            <a:r>
              <a:rPr lang="en-US" dirty="0"/>
              <a:t>Market</a:t>
            </a:r>
          </a:p>
        </p:txBody>
      </p:sp>
      <p:pic>
        <p:nvPicPr>
          <p:cNvPr id="4" name="Module 4 slide 6">
            <a:hlinkClick r:id="" action="ppaction://media"/>
            <a:extLst>
              <a:ext uri="{FF2B5EF4-FFF2-40B4-BE49-F238E27FC236}">
                <a16:creationId xmlns:a16="http://schemas.microsoft.com/office/drawing/2014/main" id="{24C01B72-F39E-4A4D-9405-8928019C43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2200" y="2696171"/>
            <a:ext cx="609600" cy="609600"/>
          </a:xfrm>
          <a:prstGeom prst="rect">
            <a:avLst/>
          </a:prstGeom>
        </p:spPr>
      </p:pic>
    </p:spTree>
    <p:extLst>
      <p:ext uri="{BB962C8B-B14F-4D97-AF65-F5344CB8AC3E}">
        <p14:creationId xmlns:p14="http://schemas.microsoft.com/office/powerpoint/2010/main" val="20522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51C6-5B6D-224A-9185-F02A91C0540E}"/>
              </a:ext>
            </a:extLst>
          </p:cNvPr>
          <p:cNvSpPr>
            <a:spLocks noGrp="1"/>
          </p:cNvSpPr>
          <p:nvPr>
            <p:ph type="title"/>
          </p:nvPr>
        </p:nvSpPr>
        <p:spPr/>
        <p:txBody>
          <a:bodyPr/>
          <a:lstStyle/>
          <a:p>
            <a:r>
              <a:rPr lang="en-US" dirty="0"/>
              <a:t>Other things </a:t>
            </a:r>
            <a:r>
              <a:rPr lang="en-US"/>
              <a:t>to consider (Fred Mouawad)</a:t>
            </a:r>
            <a:endParaRPr lang="en-US" dirty="0"/>
          </a:p>
        </p:txBody>
      </p:sp>
      <p:sp>
        <p:nvSpPr>
          <p:cNvPr id="3" name="Content Placeholder 2">
            <a:extLst>
              <a:ext uri="{FF2B5EF4-FFF2-40B4-BE49-F238E27FC236}">
                <a16:creationId xmlns:a16="http://schemas.microsoft.com/office/drawing/2014/main" id="{4A9608B3-CAD1-A045-8F73-89C4933BF9D2}"/>
              </a:ext>
            </a:extLst>
          </p:cNvPr>
          <p:cNvSpPr>
            <a:spLocks noGrp="1"/>
          </p:cNvSpPr>
          <p:nvPr>
            <p:ph idx="1"/>
          </p:nvPr>
        </p:nvSpPr>
        <p:spPr/>
        <p:txBody>
          <a:bodyPr>
            <a:normAutofit lnSpcReduction="10000"/>
          </a:bodyPr>
          <a:lstStyle/>
          <a:p>
            <a:r>
              <a:rPr lang="en-US" b="1" dirty="0"/>
              <a:t>1. Do some soul-searching.</a:t>
            </a:r>
          </a:p>
          <a:p>
            <a:r>
              <a:rPr lang="en-US" dirty="0"/>
              <a:t>"Your startup is an embodiment of your whole and a reflection of your beliefs," Mouawad explains. So before you open your doors, spend some time </a:t>
            </a:r>
            <a:r>
              <a:rPr lang="en-US" dirty="0">
                <a:hlinkClick r:id="rId4"/>
              </a:rPr>
              <a:t>reflecting</a:t>
            </a:r>
            <a:r>
              <a:rPr lang="en-US" dirty="0"/>
              <a:t> on those beliefs, your passions, your intentions for your new venture, and what your ideal company would look like.</a:t>
            </a:r>
          </a:p>
          <a:p>
            <a:r>
              <a:rPr lang="en-US" dirty="0"/>
              <a:t>At the same time, take an honest look at your own weaknesses and--paradoxical as this sounds--try to find your own blind spots. If you want a successful business, it's even more important to know what you need help with than to know what you do well.</a:t>
            </a:r>
          </a:p>
          <a:p>
            <a:endParaRPr lang="en-US" dirty="0"/>
          </a:p>
        </p:txBody>
      </p:sp>
      <p:pic>
        <p:nvPicPr>
          <p:cNvPr id="4" name="Module 4 slide 7">
            <a:hlinkClick r:id="" action="ppaction://media"/>
            <a:extLst>
              <a:ext uri="{FF2B5EF4-FFF2-40B4-BE49-F238E27FC236}">
                <a16:creationId xmlns:a16="http://schemas.microsoft.com/office/drawing/2014/main" id="{D5347FB2-6864-4E0C-BD36-C1C6F76312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10125" y="4162426"/>
            <a:ext cx="609600" cy="609600"/>
          </a:xfrm>
          <a:prstGeom prst="rect">
            <a:avLst/>
          </a:prstGeom>
        </p:spPr>
      </p:pic>
    </p:spTree>
    <p:extLst>
      <p:ext uri="{BB962C8B-B14F-4D97-AF65-F5344CB8AC3E}">
        <p14:creationId xmlns:p14="http://schemas.microsoft.com/office/powerpoint/2010/main" val="34804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AD58-CA28-46D0-822D-610E5DED704B}"/>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A62431F1-0DB7-49AF-B048-61ECBFC2666D}"/>
              </a:ext>
            </a:extLst>
          </p:cNvPr>
          <p:cNvSpPr>
            <a:spLocks noGrp="1"/>
          </p:cNvSpPr>
          <p:nvPr>
            <p:ph idx="1"/>
          </p:nvPr>
        </p:nvSpPr>
        <p:spPr/>
        <p:txBody>
          <a:bodyPr/>
          <a:lstStyle/>
          <a:p>
            <a:r>
              <a:rPr lang="en-US" b="1" dirty="0"/>
              <a:t>2. Pick the right type of business.</a:t>
            </a:r>
          </a:p>
          <a:p>
            <a:r>
              <a:rPr lang="en-US" dirty="0"/>
              <a:t>You'll have to devote a huge proportion of your waking hours to your business if you want it to succeed. You'll also be devoting a huge amount of your brain space to it--there will be times when you can think about little else. So it's important to make sure the work that you're doing fits well both with your values and with how you like to spend your time.</a:t>
            </a:r>
          </a:p>
          <a:p>
            <a:endParaRPr lang="en-US" dirty="0"/>
          </a:p>
        </p:txBody>
      </p:sp>
      <p:pic>
        <p:nvPicPr>
          <p:cNvPr id="4" name="Recorded Sound">
            <a:hlinkClick r:id="" action="ppaction://media"/>
            <a:extLst>
              <a:ext uri="{FF2B5EF4-FFF2-40B4-BE49-F238E27FC236}">
                <a16:creationId xmlns:a16="http://schemas.microsoft.com/office/drawing/2014/main" id="{0E97FBE1-F784-4026-957C-5AB303CED8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67250" y="3819525"/>
            <a:ext cx="609600" cy="609600"/>
          </a:xfrm>
          <a:prstGeom prst="rect">
            <a:avLst/>
          </a:prstGeom>
        </p:spPr>
      </p:pic>
    </p:spTree>
    <p:extLst>
      <p:ext uri="{BB962C8B-B14F-4D97-AF65-F5344CB8AC3E}">
        <p14:creationId xmlns:p14="http://schemas.microsoft.com/office/powerpoint/2010/main" val="34792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908A-41E8-4734-98D2-E1AA9697F4A5}"/>
              </a:ext>
            </a:extLst>
          </p:cNvPr>
          <p:cNvSpPr>
            <a:spLocks noGrp="1"/>
          </p:cNvSpPr>
          <p:nvPr>
            <p:ph type="title"/>
          </p:nvPr>
        </p:nvSpPr>
        <p:spPr/>
        <p:txBody>
          <a:bodyPr/>
          <a:lstStyle/>
          <a:p>
            <a:r>
              <a:rPr lang="en-US" dirty="0"/>
              <a:t>Other continued</a:t>
            </a:r>
          </a:p>
        </p:txBody>
      </p:sp>
      <p:sp>
        <p:nvSpPr>
          <p:cNvPr id="3" name="Content Placeholder 2">
            <a:extLst>
              <a:ext uri="{FF2B5EF4-FFF2-40B4-BE49-F238E27FC236}">
                <a16:creationId xmlns:a16="http://schemas.microsoft.com/office/drawing/2014/main" id="{9971E83C-7F83-4BA2-83FE-18EC060B3526}"/>
              </a:ext>
            </a:extLst>
          </p:cNvPr>
          <p:cNvSpPr>
            <a:spLocks noGrp="1"/>
          </p:cNvSpPr>
          <p:nvPr>
            <p:ph idx="1"/>
          </p:nvPr>
        </p:nvSpPr>
        <p:spPr/>
        <p:txBody>
          <a:bodyPr/>
          <a:lstStyle/>
          <a:p>
            <a:r>
              <a:rPr lang="en-US" b="1" dirty="0"/>
              <a:t>3. Figure out how much money you'll need.</a:t>
            </a:r>
          </a:p>
          <a:p>
            <a:r>
              <a:rPr lang="en-US" dirty="0"/>
              <a:t>"A lot of businesses make optimistic financial assumptions before starting their venture," Mouawad warns. That's a mistake that can kill an otherwise successful business.</a:t>
            </a:r>
          </a:p>
          <a:p>
            <a:r>
              <a:rPr lang="en-US" dirty="0"/>
              <a:t>The key here is to ask yourself, "What's the worst that could happen?" And then try to imagine a scenario even worse than that. How much money will you need to survive no matter what goes wrong? That's the capital you should have right from the start.</a:t>
            </a:r>
          </a:p>
          <a:p>
            <a:endParaRPr lang="en-US" dirty="0"/>
          </a:p>
        </p:txBody>
      </p:sp>
      <p:pic>
        <p:nvPicPr>
          <p:cNvPr id="4" name="Module 4 slide 9">
            <a:hlinkClick r:id="" action="ppaction://media"/>
            <a:extLst>
              <a:ext uri="{FF2B5EF4-FFF2-40B4-BE49-F238E27FC236}">
                <a16:creationId xmlns:a16="http://schemas.microsoft.com/office/drawing/2014/main" id="{533CFA46-CC4E-4F1A-97D9-EDB205D2B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10150" y="4023123"/>
            <a:ext cx="609600" cy="609600"/>
          </a:xfrm>
          <a:prstGeom prst="rect">
            <a:avLst/>
          </a:prstGeom>
        </p:spPr>
      </p:pic>
    </p:spTree>
    <p:extLst>
      <p:ext uri="{BB962C8B-B14F-4D97-AF65-F5344CB8AC3E}">
        <p14:creationId xmlns:p14="http://schemas.microsoft.com/office/powerpoint/2010/main" val="29780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9026</TotalTime>
  <Words>1209</Words>
  <Application>Microsoft Office PowerPoint</Application>
  <PresentationFormat>On-screen Show (16:9)</PresentationFormat>
  <Paragraphs>76</Paragraphs>
  <Slides>18</Slides>
  <Notes>0</Notes>
  <HiddenSlides>0</HiddenSlides>
  <MMClips>18</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Arial</vt:lpstr>
      <vt:lpstr>Office Theme</vt:lpstr>
      <vt:lpstr>Module 4 – Entrepreneurship</vt:lpstr>
      <vt:lpstr>Definition of an Entrepreneur</vt:lpstr>
      <vt:lpstr>4 Types of an Entrepreneur</vt:lpstr>
      <vt:lpstr>Characteristics of a Successful Entrepreneur</vt:lpstr>
      <vt:lpstr>Characteristics continued</vt:lpstr>
      <vt:lpstr>How to become an Entrepreneur</vt:lpstr>
      <vt:lpstr>Other things to consider (Fred Mouawad)</vt:lpstr>
      <vt:lpstr>Other continued</vt:lpstr>
      <vt:lpstr>Other continued</vt:lpstr>
      <vt:lpstr>Other continued</vt:lpstr>
      <vt:lpstr>Other continued</vt:lpstr>
      <vt:lpstr>Other continued</vt:lpstr>
      <vt:lpstr>Other continued</vt:lpstr>
      <vt:lpstr>Other continued</vt:lpstr>
      <vt:lpstr>Other continued</vt:lpstr>
      <vt:lpstr>Other continued</vt:lpstr>
      <vt:lpstr>Creative Interview</vt:lpstr>
      <vt:lpstr>Start-up Interview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Kimundi</dc:creator>
  <cp:lastModifiedBy>Rebecca Rutherfoord</cp:lastModifiedBy>
  <cp:revision>30</cp:revision>
  <dcterms:created xsi:type="dcterms:W3CDTF">2019-08-16T16:55:48Z</dcterms:created>
  <dcterms:modified xsi:type="dcterms:W3CDTF">2021-01-21T19:59:03Z</dcterms:modified>
</cp:coreProperties>
</file>