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2" r:id="rId5"/>
    <p:sldId id="267" r:id="rId6"/>
    <p:sldId id="264" r:id="rId7"/>
    <p:sldId id="260" r:id="rId8"/>
    <p:sldId id="268" r:id="rId9"/>
    <p:sldId id="269" r:id="rId10"/>
    <p:sldId id="270" r:id="rId11"/>
    <p:sldId id="271" r:id="rId12"/>
    <p:sldId id="266"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705"/>
    <p:restoredTop sz="94694"/>
  </p:normalViewPr>
  <p:slideViewPr>
    <p:cSldViewPr snapToGrid="0" snapToObjects="1" showGuides="1">
      <p:cViewPr varScale="1">
        <p:scale>
          <a:sx n="100" d="100"/>
          <a:sy n="100" d="100"/>
        </p:scale>
        <p:origin x="72" y="3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10420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94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76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3468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28504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A0D36-D9E4-E943-8D3F-D74CAF1FA28F}"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3463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A0D36-D9E4-E943-8D3F-D74CAF1FA28F}"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0883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A0D36-D9E4-E943-8D3F-D74CAF1FA28F}" type="datetimeFigureOut">
              <a:rPr lang="en-US" smtClean="0"/>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65399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A0D36-D9E4-E943-8D3F-D74CAF1FA28F}" type="datetimeFigureOut">
              <a:rPr lang="en-US" smtClean="0"/>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83221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4174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7806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27032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936311"/>
            <a:ext cx="2057400" cy="142835"/>
          </a:xfrm>
          <a:prstGeom prst="rect">
            <a:avLst/>
          </a:prstGeom>
        </p:spPr>
        <p:txBody>
          <a:bodyPr vert="horz" lIns="91440" tIns="45720" rIns="91440" bIns="45720" rtlCol="0" anchor="ctr"/>
          <a:lstStyle>
            <a:lvl1pPr algn="l">
              <a:defRPr sz="800">
                <a:solidFill>
                  <a:schemeClr val="tx1">
                    <a:tint val="75000"/>
                  </a:schemeClr>
                </a:solidFill>
              </a:defRPr>
            </a:lvl1pPr>
          </a:lstStyle>
          <a:p>
            <a:fld id="{F34A0D36-D9E4-E943-8D3F-D74CAF1FA28F}" type="datetimeFigureOut">
              <a:rPr lang="en-US" smtClean="0"/>
              <a:pPr/>
              <a:t>10/29/2020</a:t>
            </a:fld>
            <a:endParaRPr lang="en-US"/>
          </a:p>
        </p:txBody>
      </p:sp>
      <p:sp>
        <p:nvSpPr>
          <p:cNvPr id="5" name="Footer Placeholder 4"/>
          <p:cNvSpPr>
            <a:spLocks noGrp="1"/>
          </p:cNvSpPr>
          <p:nvPr>
            <p:ph type="ftr" sz="quarter" idx="3"/>
          </p:nvPr>
        </p:nvSpPr>
        <p:spPr>
          <a:xfrm>
            <a:off x="3028950" y="4936311"/>
            <a:ext cx="3086100" cy="14283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936311"/>
            <a:ext cx="2057400" cy="142835"/>
          </a:xfrm>
          <a:prstGeom prst="rect">
            <a:avLst/>
          </a:prstGeom>
        </p:spPr>
        <p:txBody>
          <a:bodyPr vert="horz" lIns="91440" tIns="45720" rIns="91440" bIns="45720" rtlCol="0" anchor="ctr"/>
          <a:lstStyle>
            <a:lvl1pPr algn="r">
              <a:defRPr sz="800">
                <a:solidFill>
                  <a:schemeClr val="tx1">
                    <a:tint val="75000"/>
                  </a:schemeClr>
                </a:solidFill>
              </a:defRPr>
            </a:lvl1pPr>
          </a:lstStyle>
          <a:p>
            <a:fld id="{9BF0AC56-E01A-F74D-9010-B0A5DC26A503}" type="slidenum">
              <a:rPr lang="en-US" smtClean="0"/>
              <a:pPr/>
              <a:t>‹#›</a:t>
            </a:fld>
            <a:endParaRPr lang="en-US"/>
          </a:p>
        </p:txBody>
      </p:sp>
    </p:spTree>
    <p:extLst>
      <p:ext uri="{BB962C8B-B14F-4D97-AF65-F5344CB8AC3E}">
        <p14:creationId xmlns:p14="http://schemas.microsoft.com/office/powerpoint/2010/main" val="184865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5E45-F349-0641-9ADA-AF2384D8DF72}"/>
              </a:ext>
            </a:extLst>
          </p:cNvPr>
          <p:cNvSpPr>
            <a:spLocks noGrp="1"/>
          </p:cNvSpPr>
          <p:nvPr>
            <p:ph type="ctrTitle"/>
          </p:nvPr>
        </p:nvSpPr>
        <p:spPr/>
        <p:txBody>
          <a:bodyPr>
            <a:normAutofit fontScale="90000"/>
          </a:bodyPr>
          <a:lstStyle/>
          <a:p>
            <a:r>
              <a:rPr lang="en-US" dirty="0"/>
              <a:t>Module 5 – Entrepreneurship and Innovation</a:t>
            </a:r>
          </a:p>
        </p:txBody>
      </p:sp>
      <p:sp>
        <p:nvSpPr>
          <p:cNvPr id="3" name="Subtitle 2">
            <a:extLst>
              <a:ext uri="{FF2B5EF4-FFF2-40B4-BE49-F238E27FC236}">
                <a16:creationId xmlns:a16="http://schemas.microsoft.com/office/drawing/2014/main" id="{878BBB39-14F0-7B40-BDBC-E346DDE8A861}"/>
              </a:ext>
            </a:extLst>
          </p:cNvPr>
          <p:cNvSpPr>
            <a:spLocks noGrp="1"/>
          </p:cNvSpPr>
          <p:nvPr>
            <p:ph type="subTitle" idx="1"/>
          </p:nvPr>
        </p:nvSpPr>
        <p:spPr/>
        <p:txBody>
          <a:bodyPr/>
          <a:lstStyle/>
          <a:p>
            <a:r>
              <a:rPr lang="en-US" dirty="0"/>
              <a:t>Dr. Becky Rutherfoord</a:t>
            </a:r>
          </a:p>
          <a:p>
            <a:r>
              <a:rPr lang="en-US" dirty="0"/>
              <a:t>Department Chair, Information Technology</a:t>
            </a:r>
          </a:p>
        </p:txBody>
      </p:sp>
      <p:pic>
        <p:nvPicPr>
          <p:cNvPr id="4" name="Module 5 Slide 1">
            <a:hlinkClick r:id="" action="ppaction://media"/>
            <a:extLst>
              <a:ext uri="{FF2B5EF4-FFF2-40B4-BE49-F238E27FC236}">
                <a16:creationId xmlns:a16="http://schemas.microsoft.com/office/drawing/2014/main" id="{2671AFE0-1C99-4EF3-9AC5-7F340FCED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81475" y="3638550"/>
            <a:ext cx="609600" cy="609600"/>
          </a:xfrm>
          <a:prstGeom prst="rect">
            <a:avLst/>
          </a:prstGeom>
        </p:spPr>
      </p:pic>
    </p:spTree>
    <p:extLst>
      <p:ext uri="{BB962C8B-B14F-4D97-AF65-F5344CB8AC3E}">
        <p14:creationId xmlns:p14="http://schemas.microsoft.com/office/powerpoint/2010/main" val="25035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D463-DE7D-46AB-A499-18FF1F939064}"/>
              </a:ext>
            </a:extLst>
          </p:cNvPr>
          <p:cNvSpPr>
            <a:spLocks noGrp="1"/>
          </p:cNvSpPr>
          <p:nvPr>
            <p:ph type="title"/>
          </p:nvPr>
        </p:nvSpPr>
        <p:spPr/>
        <p:txBody>
          <a:bodyPr/>
          <a:lstStyle/>
          <a:p>
            <a:r>
              <a:rPr lang="en-US" dirty="0"/>
              <a:t>Requirements continued</a:t>
            </a:r>
          </a:p>
        </p:txBody>
      </p:sp>
      <p:sp>
        <p:nvSpPr>
          <p:cNvPr id="3" name="Content Placeholder 2">
            <a:extLst>
              <a:ext uri="{FF2B5EF4-FFF2-40B4-BE49-F238E27FC236}">
                <a16:creationId xmlns:a16="http://schemas.microsoft.com/office/drawing/2014/main" id="{23F31C5E-69F1-44A8-B1AE-4ACAAD8099E6}"/>
              </a:ext>
            </a:extLst>
          </p:cNvPr>
          <p:cNvSpPr>
            <a:spLocks noGrp="1"/>
          </p:cNvSpPr>
          <p:nvPr>
            <p:ph idx="1"/>
          </p:nvPr>
        </p:nvSpPr>
        <p:spPr/>
        <p:txBody>
          <a:bodyPr/>
          <a:lstStyle/>
          <a:p>
            <a:pPr lvl="1"/>
            <a:r>
              <a:rPr lang="en-US" dirty="0"/>
              <a:t>A Dashboard for Metrics should include</a:t>
            </a:r>
          </a:p>
          <a:p>
            <a:pPr lvl="2"/>
            <a:r>
              <a:rPr lang="en-US" dirty="0"/>
              <a:t>Inputs</a:t>
            </a:r>
          </a:p>
          <a:p>
            <a:pPr lvl="2"/>
            <a:r>
              <a:rPr lang="en-US" dirty="0"/>
              <a:t>Throughputs</a:t>
            </a:r>
          </a:p>
          <a:p>
            <a:pPr lvl="2"/>
            <a:r>
              <a:rPr lang="en-US" dirty="0"/>
              <a:t>Outputs </a:t>
            </a:r>
          </a:p>
          <a:p>
            <a:pPr lvl="2"/>
            <a:r>
              <a:rPr lang="en-US" dirty="0"/>
              <a:t>Leadership</a:t>
            </a:r>
          </a:p>
          <a:p>
            <a:pPr lvl="2"/>
            <a:r>
              <a:rPr lang="en-US" dirty="0"/>
              <a:t>Competence of employees</a:t>
            </a:r>
          </a:p>
          <a:p>
            <a:pPr lvl="2"/>
            <a:r>
              <a:rPr lang="en-US" dirty="0"/>
              <a:t>Climate</a:t>
            </a:r>
          </a:p>
          <a:p>
            <a:pPr lvl="2"/>
            <a:r>
              <a:rPr lang="en-US" dirty="0"/>
              <a:t>Efficiency </a:t>
            </a:r>
          </a:p>
          <a:p>
            <a:pPr lvl="2"/>
            <a:r>
              <a:rPr lang="en-US" dirty="0"/>
              <a:t>Balance</a:t>
            </a:r>
          </a:p>
        </p:txBody>
      </p:sp>
      <p:pic>
        <p:nvPicPr>
          <p:cNvPr id="4" name="Module 5 Slide 10">
            <a:hlinkClick r:id="" action="ppaction://media"/>
            <a:extLst>
              <a:ext uri="{FF2B5EF4-FFF2-40B4-BE49-F238E27FC236}">
                <a16:creationId xmlns:a16="http://schemas.microsoft.com/office/drawing/2014/main" id="{2562CBED-75E4-4633-9B01-63AA47E2A5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6850" y="2266950"/>
            <a:ext cx="609600" cy="609600"/>
          </a:xfrm>
          <a:prstGeom prst="rect">
            <a:avLst/>
          </a:prstGeom>
        </p:spPr>
      </p:pic>
    </p:spTree>
    <p:extLst>
      <p:ext uri="{BB962C8B-B14F-4D97-AF65-F5344CB8AC3E}">
        <p14:creationId xmlns:p14="http://schemas.microsoft.com/office/powerpoint/2010/main" val="34518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833E-D8F9-4776-8908-7B388680F015}"/>
              </a:ext>
            </a:extLst>
          </p:cNvPr>
          <p:cNvSpPr>
            <a:spLocks noGrp="1"/>
          </p:cNvSpPr>
          <p:nvPr>
            <p:ph type="title"/>
          </p:nvPr>
        </p:nvSpPr>
        <p:spPr/>
        <p:txBody>
          <a:bodyPr/>
          <a:lstStyle/>
          <a:p>
            <a:r>
              <a:rPr lang="en-US" dirty="0"/>
              <a:t>Requirements continued</a:t>
            </a:r>
          </a:p>
        </p:txBody>
      </p:sp>
      <p:sp>
        <p:nvSpPr>
          <p:cNvPr id="3" name="Content Placeholder 2">
            <a:extLst>
              <a:ext uri="{FF2B5EF4-FFF2-40B4-BE49-F238E27FC236}">
                <a16:creationId xmlns:a16="http://schemas.microsoft.com/office/drawing/2014/main" id="{9FAE83F7-58C6-4389-AEFA-D5EB8CC6A4E1}"/>
              </a:ext>
            </a:extLst>
          </p:cNvPr>
          <p:cNvSpPr>
            <a:spLocks noGrp="1"/>
          </p:cNvSpPr>
          <p:nvPr>
            <p:ph idx="1"/>
          </p:nvPr>
        </p:nvSpPr>
        <p:spPr/>
        <p:txBody>
          <a:bodyPr/>
          <a:lstStyle/>
          <a:p>
            <a:r>
              <a:rPr lang="en-US" b="1" dirty="0"/>
              <a:t>Accountable and capable innovation leaders</a:t>
            </a:r>
            <a:endParaRPr lang="en-US" dirty="0"/>
          </a:p>
          <a:p>
            <a:pPr lvl="1"/>
            <a:r>
              <a:rPr lang="en-US" dirty="0"/>
              <a:t>What percentage of the leaders in your company, from project managers to execu­tive vice presidents, are formally accountable for innovation? What percentage have innovation-related targets that affect their compensation? If it’s anything less than 100%, innovation will be marginalized. Too often innovation is seen as the province of specialized units like R&amp;D or corporate business development, rather than being the responsibility of every leader at every level.</a:t>
            </a:r>
          </a:p>
          <a:p>
            <a:r>
              <a:rPr lang="en-US" b="1" dirty="0"/>
              <a:t>Innovation-friendly management processes</a:t>
            </a:r>
            <a:endParaRPr lang="en-US" dirty="0"/>
          </a:p>
          <a:p>
            <a:endParaRPr lang="en-US" dirty="0"/>
          </a:p>
        </p:txBody>
      </p:sp>
      <p:pic>
        <p:nvPicPr>
          <p:cNvPr id="4" name="Module 5 Slide 11">
            <a:hlinkClick r:id="" action="ppaction://media"/>
            <a:extLst>
              <a:ext uri="{FF2B5EF4-FFF2-40B4-BE49-F238E27FC236}">
                <a16:creationId xmlns:a16="http://schemas.microsoft.com/office/drawing/2014/main" id="{7F154C36-13A4-486D-9006-E3900D367B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0" y="709018"/>
            <a:ext cx="609600" cy="609600"/>
          </a:xfrm>
          <a:prstGeom prst="rect">
            <a:avLst/>
          </a:prstGeom>
        </p:spPr>
      </p:pic>
    </p:spTree>
    <p:extLst>
      <p:ext uri="{BB962C8B-B14F-4D97-AF65-F5344CB8AC3E}">
        <p14:creationId xmlns:p14="http://schemas.microsoft.com/office/powerpoint/2010/main" val="12181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6440-FC4B-428F-B569-1F04757B6CAE}"/>
              </a:ext>
            </a:extLst>
          </p:cNvPr>
          <p:cNvSpPr>
            <a:spLocks noGrp="1"/>
          </p:cNvSpPr>
          <p:nvPr>
            <p:ph type="title"/>
          </p:nvPr>
        </p:nvSpPr>
        <p:spPr/>
        <p:txBody>
          <a:bodyPr/>
          <a:lstStyle/>
          <a:p>
            <a:r>
              <a:rPr lang="en-US" dirty="0"/>
              <a:t>Innovation and Entrepreneurship</a:t>
            </a:r>
          </a:p>
        </p:txBody>
      </p:sp>
      <p:sp>
        <p:nvSpPr>
          <p:cNvPr id="3" name="Content Placeholder 2">
            <a:extLst>
              <a:ext uri="{FF2B5EF4-FFF2-40B4-BE49-F238E27FC236}">
                <a16:creationId xmlns:a16="http://schemas.microsoft.com/office/drawing/2014/main" id="{529C233B-3FAC-4926-BDA8-DE7D4800A217}"/>
              </a:ext>
            </a:extLst>
          </p:cNvPr>
          <p:cNvSpPr>
            <a:spLocks noGrp="1"/>
          </p:cNvSpPr>
          <p:nvPr>
            <p:ph idx="1"/>
          </p:nvPr>
        </p:nvSpPr>
        <p:spPr/>
        <p:txBody>
          <a:bodyPr/>
          <a:lstStyle/>
          <a:p>
            <a:r>
              <a:rPr lang="en-US" dirty="0"/>
              <a:t>An innovative entrepreneur can create a start-up company that has the capacity to grow quickly</a:t>
            </a:r>
          </a:p>
          <a:p>
            <a:r>
              <a:rPr lang="en-US" dirty="0"/>
              <a:t>Be sure to leverage technology</a:t>
            </a:r>
          </a:p>
          <a:p>
            <a:r>
              <a:rPr lang="en-US" dirty="0"/>
              <a:t>Be passionate about what you are trying to do</a:t>
            </a:r>
          </a:p>
          <a:p>
            <a:r>
              <a:rPr lang="en-US"/>
              <a:t>Have a plan, work the plan</a:t>
            </a:r>
            <a:endParaRPr lang="en-US" dirty="0"/>
          </a:p>
        </p:txBody>
      </p:sp>
      <p:pic>
        <p:nvPicPr>
          <p:cNvPr id="4" name="Module 5 Slide 12">
            <a:hlinkClick r:id="" action="ppaction://media"/>
            <a:extLst>
              <a:ext uri="{FF2B5EF4-FFF2-40B4-BE49-F238E27FC236}">
                <a16:creationId xmlns:a16="http://schemas.microsoft.com/office/drawing/2014/main" id="{08C13AFE-A076-4B75-BF93-C3905A4E0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00550" y="3257550"/>
            <a:ext cx="609600" cy="609600"/>
          </a:xfrm>
          <a:prstGeom prst="rect">
            <a:avLst/>
          </a:prstGeom>
        </p:spPr>
      </p:pic>
    </p:spTree>
    <p:extLst>
      <p:ext uri="{BB962C8B-B14F-4D97-AF65-F5344CB8AC3E}">
        <p14:creationId xmlns:p14="http://schemas.microsoft.com/office/powerpoint/2010/main" val="22207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0B00-8D92-8840-8DC0-F66D066C1F47}"/>
              </a:ext>
            </a:extLst>
          </p:cNvPr>
          <p:cNvSpPr>
            <a:spLocks noGrp="1"/>
          </p:cNvSpPr>
          <p:nvPr>
            <p:ph type="title"/>
          </p:nvPr>
        </p:nvSpPr>
        <p:spPr/>
        <p:txBody>
          <a:bodyPr/>
          <a:lstStyle/>
          <a:p>
            <a:r>
              <a:rPr lang="en-US" dirty="0"/>
              <a:t>Definition of Innovation</a:t>
            </a:r>
          </a:p>
        </p:txBody>
      </p:sp>
      <p:sp>
        <p:nvSpPr>
          <p:cNvPr id="3" name="Content Placeholder 2">
            <a:extLst>
              <a:ext uri="{FF2B5EF4-FFF2-40B4-BE49-F238E27FC236}">
                <a16:creationId xmlns:a16="http://schemas.microsoft.com/office/drawing/2014/main" id="{3BF814CD-0F1A-1E4A-9047-0C0BF22465B5}"/>
              </a:ext>
            </a:extLst>
          </p:cNvPr>
          <p:cNvSpPr>
            <a:spLocks noGrp="1"/>
          </p:cNvSpPr>
          <p:nvPr>
            <p:ph idx="1"/>
          </p:nvPr>
        </p:nvSpPr>
        <p:spPr/>
        <p:txBody>
          <a:bodyPr>
            <a:normAutofit/>
          </a:bodyPr>
          <a:lstStyle/>
          <a:p>
            <a:r>
              <a:rPr lang="en-US" dirty="0"/>
              <a:t> I</a:t>
            </a:r>
            <a:r>
              <a:rPr lang="en-US" b="1" dirty="0"/>
              <a:t>nnovation</a:t>
            </a:r>
            <a:r>
              <a:rPr lang="en-US" dirty="0"/>
              <a:t> is the creation, development and implementation of a new product, process or service, with the aim of improving efficiency, effectiveness or competitive advantage. Government of New Zealand. “</a:t>
            </a:r>
            <a:r>
              <a:rPr lang="en-US" b="1" dirty="0"/>
              <a:t>Innovation</a:t>
            </a:r>
            <a:r>
              <a:rPr lang="en-US" dirty="0"/>
              <a:t> is the successful exploitation of new ideas.”</a:t>
            </a:r>
          </a:p>
        </p:txBody>
      </p:sp>
      <p:pic>
        <p:nvPicPr>
          <p:cNvPr id="4" name="Module 5 Slide 2">
            <a:hlinkClick r:id="" action="ppaction://media"/>
            <a:extLst>
              <a:ext uri="{FF2B5EF4-FFF2-40B4-BE49-F238E27FC236}">
                <a16:creationId xmlns:a16="http://schemas.microsoft.com/office/drawing/2014/main" id="{22218E27-2134-4685-BE65-FB194BA1E9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3850" y="3333750"/>
            <a:ext cx="609600" cy="609600"/>
          </a:xfrm>
          <a:prstGeom prst="rect">
            <a:avLst/>
          </a:prstGeom>
        </p:spPr>
      </p:pic>
    </p:spTree>
    <p:extLst>
      <p:ext uri="{BB962C8B-B14F-4D97-AF65-F5344CB8AC3E}">
        <p14:creationId xmlns:p14="http://schemas.microsoft.com/office/powerpoint/2010/main" val="31718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1A5-0212-2145-A8B0-E3C7679DA644}"/>
              </a:ext>
            </a:extLst>
          </p:cNvPr>
          <p:cNvSpPr>
            <a:spLocks noGrp="1"/>
          </p:cNvSpPr>
          <p:nvPr>
            <p:ph type="title"/>
          </p:nvPr>
        </p:nvSpPr>
        <p:spPr/>
        <p:txBody>
          <a:bodyPr>
            <a:normAutofit/>
          </a:bodyPr>
          <a:lstStyle/>
          <a:p>
            <a:r>
              <a:rPr lang="en-US" dirty="0"/>
              <a:t>Types of Innovation</a:t>
            </a:r>
          </a:p>
        </p:txBody>
      </p:sp>
      <p:pic>
        <p:nvPicPr>
          <p:cNvPr id="5" name="Content Placeholder 4" descr="A picture containing bird&#10;&#10;Description automatically generated">
            <a:extLst>
              <a:ext uri="{FF2B5EF4-FFF2-40B4-BE49-F238E27FC236}">
                <a16:creationId xmlns:a16="http://schemas.microsoft.com/office/drawing/2014/main" id="{8465AE20-7565-44F3-B129-0E874B76BF4D}"/>
              </a:ext>
            </a:extLst>
          </p:cNvPr>
          <p:cNvPicPr>
            <a:picLocks noGrp="1" noChangeAspect="1"/>
          </p:cNvPicPr>
          <p:nvPr>
            <p:ph idx="1"/>
          </p:nvPr>
        </p:nvPicPr>
        <p:blipFill>
          <a:blip r:embed="rId4"/>
          <a:stretch>
            <a:fillRect/>
          </a:stretch>
        </p:blipFill>
        <p:spPr>
          <a:xfrm>
            <a:off x="2877946" y="1370013"/>
            <a:ext cx="3388107" cy="3262312"/>
          </a:xfrm>
        </p:spPr>
      </p:pic>
      <p:pic>
        <p:nvPicPr>
          <p:cNvPr id="3" name="Module 5 Slide 3">
            <a:hlinkClick r:id="" action="ppaction://media"/>
            <a:extLst>
              <a:ext uri="{FF2B5EF4-FFF2-40B4-BE49-F238E27FC236}">
                <a16:creationId xmlns:a16="http://schemas.microsoft.com/office/drawing/2014/main" id="{CAFB8B25-90B6-478B-AF76-FDF2F3FFA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8475" y="1590675"/>
            <a:ext cx="609600" cy="609600"/>
          </a:xfrm>
          <a:prstGeom prst="rect">
            <a:avLst/>
          </a:prstGeom>
        </p:spPr>
      </p:pic>
    </p:spTree>
    <p:extLst>
      <p:ext uri="{BB962C8B-B14F-4D97-AF65-F5344CB8AC3E}">
        <p14:creationId xmlns:p14="http://schemas.microsoft.com/office/powerpoint/2010/main" val="21766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D580-3DA3-D04F-963D-1DBE77FD2DC7}"/>
              </a:ext>
            </a:extLst>
          </p:cNvPr>
          <p:cNvSpPr>
            <a:spLocks noGrp="1"/>
          </p:cNvSpPr>
          <p:nvPr>
            <p:ph type="title"/>
          </p:nvPr>
        </p:nvSpPr>
        <p:spPr/>
        <p:txBody>
          <a:bodyPr>
            <a:normAutofit/>
          </a:bodyPr>
          <a:lstStyle/>
          <a:p>
            <a:r>
              <a:rPr lang="en-US" dirty="0"/>
              <a:t>Incremental Innovation</a:t>
            </a:r>
          </a:p>
        </p:txBody>
      </p:sp>
      <p:sp>
        <p:nvSpPr>
          <p:cNvPr id="3" name="Content Placeholder 2">
            <a:extLst>
              <a:ext uri="{FF2B5EF4-FFF2-40B4-BE49-F238E27FC236}">
                <a16:creationId xmlns:a16="http://schemas.microsoft.com/office/drawing/2014/main" id="{B628F059-03E9-7C4F-94E0-366C5C7EC274}"/>
              </a:ext>
            </a:extLst>
          </p:cNvPr>
          <p:cNvSpPr>
            <a:spLocks noGrp="1"/>
          </p:cNvSpPr>
          <p:nvPr>
            <p:ph idx="1"/>
          </p:nvPr>
        </p:nvSpPr>
        <p:spPr/>
        <p:txBody>
          <a:bodyPr>
            <a:normAutofit/>
          </a:bodyPr>
          <a:lstStyle/>
          <a:p>
            <a:pPr fontAlgn="base"/>
            <a:r>
              <a:rPr lang="en-US" dirty="0"/>
              <a:t>Incremental Innovation is the most common form of innovation. It utilizes your existing technology and increases value to the customer (features, design changes, etc.) within your existing market.  Almost all companies engage in incremental innovation in one form or another</a:t>
            </a:r>
          </a:p>
          <a:p>
            <a:pPr lvl="1"/>
            <a:endParaRPr lang="en-US" dirty="0"/>
          </a:p>
        </p:txBody>
      </p:sp>
      <p:pic>
        <p:nvPicPr>
          <p:cNvPr id="4" name="Module 5 Slide 4">
            <a:hlinkClick r:id="" action="ppaction://media"/>
            <a:extLst>
              <a:ext uri="{FF2B5EF4-FFF2-40B4-BE49-F238E27FC236}">
                <a16:creationId xmlns:a16="http://schemas.microsoft.com/office/drawing/2014/main" id="{17C1C2DB-1CFE-4A8E-A24F-45C321D72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3850" y="3000971"/>
            <a:ext cx="609600" cy="609600"/>
          </a:xfrm>
          <a:prstGeom prst="rect">
            <a:avLst/>
          </a:prstGeom>
        </p:spPr>
      </p:pic>
    </p:spTree>
    <p:extLst>
      <p:ext uri="{BB962C8B-B14F-4D97-AF65-F5344CB8AC3E}">
        <p14:creationId xmlns:p14="http://schemas.microsoft.com/office/powerpoint/2010/main" val="35830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8FCA-3487-448D-8631-48CAB47EAF03}"/>
              </a:ext>
            </a:extLst>
          </p:cNvPr>
          <p:cNvSpPr>
            <a:spLocks noGrp="1"/>
          </p:cNvSpPr>
          <p:nvPr>
            <p:ph type="title"/>
          </p:nvPr>
        </p:nvSpPr>
        <p:spPr/>
        <p:txBody>
          <a:bodyPr/>
          <a:lstStyle/>
          <a:p>
            <a:r>
              <a:rPr lang="en-US" dirty="0"/>
              <a:t>Disruptive Innovation</a:t>
            </a:r>
          </a:p>
        </p:txBody>
      </p:sp>
      <p:sp>
        <p:nvSpPr>
          <p:cNvPr id="3" name="Content Placeholder 2">
            <a:extLst>
              <a:ext uri="{FF2B5EF4-FFF2-40B4-BE49-F238E27FC236}">
                <a16:creationId xmlns:a16="http://schemas.microsoft.com/office/drawing/2014/main" id="{E0B73742-C4B2-4947-A616-43F45FC77F69}"/>
              </a:ext>
            </a:extLst>
          </p:cNvPr>
          <p:cNvSpPr>
            <a:spLocks noGrp="1"/>
          </p:cNvSpPr>
          <p:nvPr>
            <p:ph idx="1"/>
          </p:nvPr>
        </p:nvSpPr>
        <p:spPr/>
        <p:txBody>
          <a:bodyPr/>
          <a:lstStyle/>
          <a:p>
            <a:r>
              <a:rPr lang="en-US" dirty="0"/>
              <a:t>Disruptive innovation, also known as stealth innovation, involves applying new technology or processes to your company’s current market.   It is stealthy in nature since newer tech will often be inferior to existing market technology.   This newer technology is often more expensive, has fewer features, is harder to use, and is not as aesthetically pleasing.   It is only after a few iterations that the newer tech surpasses the old and disrupts all existing companies.  By then, it might be too late for the established companies to quickly compete with the newer technology.</a:t>
            </a:r>
          </a:p>
        </p:txBody>
      </p:sp>
      <p:pic>
        <p:nvPicPr>
          <p:cNvPr id="4" name="Module 5 Slide 5">
            <a:hlinkClick r:id="" action="ppaction://media"/>
            <a:extLst>
              <a:ext uri="{FF2B5EF4-FFF2-40B4-BE49-F238E27FC236}">
                <a16:creationId xmlns:a16="http://schemas.microsoft.com/office/drawing/2014/main" id="{76531E10-2B03-4836-9981-107C84513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2500" y="4023123"/>
            <a:ext cx="609600" cy="609600"/>
          </a:xfrm>
          <a:prstGeom prst="rect">
            <a:avLst/>
          </a:prstGeom>
        </p:spPr>
      </p:pic>
    </p:spTree>
    <p:extLst>
      <p:ext uri="{BB962C8B-B14F-4D97-AF65-F5344CB8AC3E}">
        <p14:creationId xmlns:p14="http://schemas.microsoft.com/office/powerpoint/2010/main" val="38793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4C3F-C09F-44DE-ABB8-6D3A8F893F5C}"/>
              </a:ext>
            </a:extLst>
          </p:cNvPr>
          <p:cNvSpPr>
            <a:spLocks noGrp="1"/>
          </p:cNvSpPr>
          <p:nvPr>
            <p:ph type="title"/>
          </p:nvPr>
        </p:nvSpPr>
        <p:spPr/>
        <p:txBody>
          <a:bodyPr/>
          <a:lstStyle/>
          <a:p>
            <a:r>
              <a:rPr lang="en-US" dirty="0"/>
              <a:t>Architectural Innovation</a:t>
            </a:r>
          </a:p>
        </p:txBody>
      </p:sp>
      <p:sp>
        <p:nvSpPr>
          <p:cNvPr id="3" name="Content Placeholder 2">
            <a:extLst>
              <a:ext uri="{FF2B5EF4-FFF2-40B4-BE49-F238E27FC236}">
                <a16:creationId xmlns:a16="http://schemas.microsoft.com/office/drawing/2014/main" id="{7BB36E98-B92C-4907-879A-F1AF258D8BFF}"/>
              </a:ext>
            </a:extLst>
          </p:cNvPr>
          <p:cNvSpPr>
            <a:spLocks noGrp="1"/>
          </p:cNvSpPr>
          <p:nvPr>
            <p:ph idx="1"/>
          </p:nvPr>
        </p:nvSpPr>
        <p:spPr/>
        <p:txBody>
          <a:bodyPr/>
          <a:lstStyle/>
          <a:p>
            <a:pPr fontAlgn="base"/>
            <a:r>
              <a:rPr lang="en-US" b="1" dirty="0"/>
              <a:t>Architectural Innovation</a:t>
            </a:r>
          </a:p>
          <a:p>
            <a:pPr fontAlgn="base"/>
            <a:r>
              <a:rPr lang="en-US" dirty="0"/>
              <a:t>Architectural innovation is simply taking the lessons, skills and overall technology and applying them within a different market.   This innovation is amazing at increasing new customers as long as the new market is receptive.   Most of the time, the risk involved in architectural innovation is low due to the reliance and reintroduction of proven technology.   Though most of the time it requires tweaking to match the requirements of the new market.</a:t>
            </a:r>
          </a:p>
          <a:p>
            <a:endParaRPr lang="en-US" dirty="0"/>
          </a:p>
        </p:txBody>
      </p:sp>
      <p:pic>
        <p:nvPicPr>
          <p:cNvPr id="4" name="Module 5 Slide 5">
            <a:hlinkClick r:id="" action="ppaction://media"/>
            <a:extLst>
              <a:ext uri="{FF2B5EF4-FFF2-40B4-BE49-F238E27FC236}">
                <a16:creationId xmlns:a16="http://schemas.microsoft.com/office/drawing/2014/main" id="{4CC4A9D5-4EC7-49EB-8050-6BFA8A01C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29150" y="4023123"/>
            <a:ext cx="609600" cy="609600"/>
          </a:xfrm>
          <a:prstGeom prst="rect">
            <a:avLst/>
          </a:prstGeom>
        </p:spPr>
      </p:pic>
    </p:spTree>
    <p:extLst>
      <p:ext uri="{BB962C8B-B14F-4D97-AF65-F5344CB8AC3E}">
        <p14:creationId xmlns:p14="http://schemas.microsoft.com/office/powerpoint/2010/main" val="20522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51C6-5B6D-224A-9185-F02A91C0540E}"/>
              </a:ext>
            </a:extLst>
          </p:cNvPr>
          <p:cNvSpPr>
            <a:spLocks noGrp="1"/>
          </p:cNvSpPr>
          <p:nvPr>
            <p:ph type="title"/>
          </p:nvPr>
        </p:nvSpPr>
        <p:spPr/>
        <p:txBody>
          <a:bodyPr/>
          <a:lstStyle/>
          <a:p>
            <a:r>
              <a:rPr lang="en-US" dirty="0"/>
              <a:t>Radical Innovation</a:t>
            </a:r>
          </a:p>
        </p:txBody>
      </p:sp>
      <p:sp>
        <p:nvSpPr>
          <p:cNvPr id="3" name="Content Placeholder 2">
            <a:extLst>
              <a:ext uri="{FF2B5EF4-FFF2-40B4-BE49-F238E27FC236}">
                <a16:creationId xmlns:a16="http://schemas.microsoft.com/office/drawing/2014/main" id="{4A9608B3-CAD1-A045-8F73-89C4933BF9D2}"/>
              </a:ext>
            </a:extLst>
          </p:cNvPr>
          <p:cNvSpPr>
            <a:spLocks noGrp="1"/>
          </p:cNvSpPr>
          <p:nvPr>
            <p:ph idx="1"/>
          </p:nvPr>
        </p:nvSpPr>
        <p:spPr/>
        <p:txBody>
          <a:bodyPr>
            <a:normAutofit/>
          </a:bodyPr>
          <a:lstStyle/>
          <a:p>
            <a:r>
              <a:rPr lang="en-US" dirty="0"/>
              <a:t>Radical innovation is what we think of mostly when considering innovation.   It gives birth to new industries (or swallows existing ones) and involves creating revolutionary technology.   The airplane, for example, was not the first mode of transportation, but it is revolutionary as it allowed commercialized air travel to develop and prosper.</a:t>
            </a:r>
          </a:p>
        </p:txBody>
      </p:sp>
      <p:pic>
        <p:nvPicPr>
          <p:cNvPr id="4" name="Module 5 Slide 7">
            <a:hlinkClick r:id="" action="ppaction://media"/>
            <a:extLst>
              <a:ext uri="{FF2B5EF4-FFF2-40B4-BE49-F238E27FC236}">
                <a16:creationId xmlns:a16="http://schemas.microsoft.com/office/drawing/2014/main" id="{54016EAC-C819-4A85-A052-1247B3C0B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24325" y="3448050"/>
            <a:ext cx="609600" cy="609600"/>
          </a:xfrm>
          <a:prstGeom prst="rect">
            <a:avLst/>
          </a:prstGeom>
        </p:spPr>
      </p:pic>
    </p:spTree>
    <p:extLst>
      <p:ext uri="{BB962C8B-B14F-4D97-AF65-F5344CB8AC3E}">
        <p14:creationId xmlns:p14="http://schemas.microsoft.com/office/powerpoint/2010/main" val="34804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AD58-CA28-46D0-822D-610E5DED704B}"/>
              </a:ext>
            </a:extLst>
          </p:cNvPr>
          <p:cNvSpPr>
            <a:spLocks noGrp="1"/>
          </p:cNvSpPr>
          <p:nvPr>
            <p:ph type="title"/>
          </p:nvPr>
        </p:nvSpPr>
        <p:spPr/>
        <p:txBody>
          <a:bodyPr>
            <a:normAutofit fontScale="90000"/>
          </a:bodyPr>
          <a:lstStyle/>
          <a:p>
            <a:r>
              <a:rPr lang="en-US" dirty="0"/>
              <a:t>5 Requirements of an Innovative Company</a:t>
            </a:r>
          </a:p>
        </p:txBody>
      </p:sp>
      <p:sp>
        <p:nvSpPr>
          <p:cNvPr id="3" name="Content Placeholder 2">
            <a:extLst>
              <a:ext uri="{FF2B5EF4-FFF2-40B4-BE49-F238E27FC236}">
                <a16:creationId xmlns:a16="http://schemas.microsoft.com/office/drawing/2014/main" id="{A62431F1-0DB7-49AF-B048-61ECBFC2666D}"/>
              </a:ext>
            </a:extLst>
          </p:cNvPr>
          <p:cNvSpPr>
            <a:spLocks noGrp="1"/>
          </p:cNvSpPr>
          <p:nvPr>
            <p:ph idx="1"/>
          </p:nvPr>
        </p:nvSpPr>
        <p:spPr/>
        <p:txBody>
          <a:bodyPr>
            <a:normAutofit/>
          </a:bodyPr>
          <a:lstStyle/>
          <a:p>
            <a:r>
              <a:rPr lang="en-US" b="1" dirty="0"/>
              <a:t>Employees who’ve been taught to think like innovators</a:t>
            </a:r>
          </a:p>
          <a:p>
            <a:pPr lvl="1"/>
            <a:r>
              <a:rPr lang="en-US" b="1" dirty="0"/>
              <a:t>Challenge invisible orthodoxies</a:t>
            </a:r>
          </a:p>
          <a:p>
            <a:pPr lvl="1"/>
            <a:r>
              <a:rPr lang="en-US" b="1" dirty="0"/>
              <a:t>Harness underappreciated trends</a:t>
            </a:r>
          </a:p>
          <a:p>
            <a:pPr lvl="1"/>
            <a:r>
              <a:rPr lang="en-US" b="1" dirty="0"/>
              <a:t>Leverage embedded competencies and assets</a:t>
            </a:r>
          </a:p>
          <a:p>
            <a:pPr lvl="1"/>
            <a:r>
              <a:rPr lang="en-US" b="1" dirty="0"/>
              <a:t>Address “unarticulated” needs</a:t>
            </a:r>
          </a:p>
          <a:p>
            <a:r>
              <a:rPr lang="en-US" b="1" dirty="0"/>
              <a:t>A sharp, shared definition of innovation</a:t>
            </a:r>
            <a:endParaRPr lang="en-US" dirty="0"/>
          </a:p>
          <a:p>
            <a:pPr lvl="1"/>
            <a:r>
              <a:rPr lang="en-US" dirty="0"/>
              <a:t>To manage innovation in a systematic way, you have to have a widely understood definition of innovation. Without this, it’s impossible to know how much “real” innovation is going on and whether it’s paying off. Just as critically, you can’t hold leaders responsible for innovation if no one can agree on what’s innovative and what’s not.</a:t>
            </a:r>
          </a:p>
          <a:p>
            <a:endParaRPr lang="en-US" dirty="0"/>
          </a:p>
        </p:txBody>
      </p:sp>
      <p:pic>
        <p:nvPicPr>
          <p:cNvPr id="4" name="Module 5 Slide 8">
            <a:hlinkClick r:id="" action="ppaction://media"/>
            <a:extLst>
              <a:ext uri="{FF2B5EF4-FFF2-40B4-BE49-F238E27FC236}">
                <a16:creationId xmlns:a16="http://schemas.microsoft.com/office/drawing/2014/main" id="{1E71449E-21D9-4E91-8A13-FED9F2C91F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8975" y="2066925"/>
            <a:ext cx="609600" cy="609600"/>
          </a:xfrm>
          <a:prstGeom prst="rect">
            <a:avLst/>
          </a:prstGeom>
        </p:spPr>
      </p:pic>
    </p:spTree>
    <p:extLst>
      <p:ext uri="{BB962C8B-B14F-4D97-AF65-F5344CB8AC3E}">
        <p14:creationId xmlns:p14="http://schemas.microsoft.com/office/powerpoint/2010/main" val="34792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908A-41E8-4734-98D2-E1AA9697F4A5}"/>
              </a:ext>
            </a:extLst>
          </p:cNvPr>
          <p:cNvSpPr>
            <a:spLocks noGrp="1"/>
          </p:cNvSpPr>
          <p:nvPr>
            <p:ph type="title"/>
          </p:nvPr>
        </p:nvSpPr>
        <p:spPr/>
        <p:txBody>
          <a:bodyPr/>
          <a:lstStyle/>
          <a:p>
            <a:r>
              <a:rPr lang="en-US" dirty="0"/>
              <a:t>Requirements continued</a:t>
            </a:r>
          </a:p>
        </p:txBody>
      </p:sp>
      <p:sp>
        <p:nvSpPr>
          <p:cNvPr id="3" name="Content Placeholder 2">
            <a:extLst>
              <a:ext uri="{FF2B5EF4-FFF2-40B4-BE49-F238E27FC236}">
                <a16:creationId xmlns:a16="http://schemas.microsoft.com/office/drawing/2014/main" id="{9971E83C-7F83-4BA2-83FE-18EC060B3526}"/>
              </a:ext>
            </a:extLst>
          </p:cNvPr>
          <p:cNvSpPr>
            <a:spLocks noGrp="1"/>
          </p:cNvSpPr>
          <p:nvPr>
            <p:ph idx="1"/>
          </p:nvPr>
        </p:nvSpPr>
        <p:spPr/>
        <p:txBody>
          <a:bodyPr/>
          <a:lstStyle/>
          <a:p>
            <a:r>
              <a:rPr lang="en-US" b="1" dirty="0"/>
              <a:t>Comprehensive innovation metrics</a:t>
            </a:r>
            <a:endParaRPr lang="en-US" dirty="0"/>
          </a:p>
          <a:p>
            <a:pPr lvl="1"/>
            <a:r>
              <a:rPr lang="en-US" dirty="0"/>
              <a:t>Companies measure just about everything that has an impact on the bottom line, yet strangely, they often shy away from measuring innovation. Granted, it is difficult to measure. Historical benchmarks are of limited value when a product has no antecedents, and it’s hard to pin down the future value of an idea that exists only as a concept.</a:t>
            </a:r>
          </a:p>
          <a:p>
            <a:endParaRPr lang="en-US" dirty="0"/>
          </a:p>
        </p:txBody>
      </p:sp>
      <p:pic>
        <p:nvPicPr>
          <p:cNvPr id="4" name="Module 5 Slide 9">
            <a:hlinkClick r:id="" action="ppaction://media"/>
            <a:extLst>
              <a:ext uri="{FF2B5EF4-FFF2-40B4-BE49-F238E27FC236}">
                <a16:creationId xmlns:a16="http://schemas.microsoft.com/office/drawing/2014/main" id="{0A46FF85-DCF1-44C7-A4B9-7518528EE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8100" y="3352800"/>
            <a:ext cx="609600" cy="609600"/>
          </a:xfrm>
          <a:prstGeom prst="rect">
            <a:avLst/>
          </a:prstGeom>
        </p:spPr>
      </p:pic>
    </p:spTree>
    <p:extLst>
      <p:ext uri="{BB962C8B-B14F-4D97-AF65-F5344CB8AC3E}">
        <p14:creationId xmlns:p14="http://schemas.microsoft.com/office/powerpoint/2010/main" val="29780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9039</TotalTime>
  <Words>677</Words>
  <Application>Microsoft Office PowerPoint</Application>
  <PresentationFormat>On-screen Show (16:9)</PresentationFormat>
  <Paragraphs>45</Paragraphs>
  <Slides>12</Slides>
  <Notes>0</Notes>
  <HiddenSlides>0</HiddenSlides>
  <MMClips>12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Office Theme</vt:lpstr>
      <vt:lpstr>Module 5 – Entrepreneurship and Innovation</vt:lpstr>
      <vt:lpstr>Definition of Innovation</vt:lpstr>
      <vt:lpstr>Types of Innovation</vt:lpstr>
      <vt:lpstr>Incremental Innovation</vt:lpstr>
      <vt:lpstr>Disruptive Innovation</vt:lpstr>
      <vt:lpstr>Architectural Innovation</vt:lpstr>
      <vt:lpstr>Radical Innovation</vt:lpstr>
      <vt:lpstr>5 Requirements of an Innovative Company</vt:lpstr>
      <vt:lpstr>Requirements continued</vt:lpstr>
      <vt:lpstr>Requirements continued</vt:lpstr>
      <vt:lpstr>Requirements continued</vt:lpstr>
      <vt:lpstr>Innovation and Entrepreneurship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Kimundi</dc:creator>
  <cp:lastModifiedBy>Rebecca Rutherfoord</cp:lastModifiedBy>
  <cp:revision>29</cp:revision>
  <dcterms:created xsi:type="dcterms:W3CDTF">2019-08-16T16:55:48Z</dcterms:created>
  <dcterms:modified xsi:type="dcterms:W3CDTF">2020-10-29T19:47:37Z</dcterms:modified>
</cp:coreProperties>
</file>