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0" r:id="rId2"/>
    <p:sldId id="256" r:id="rId3"/>
    <p:sldId id="257" r:id="rId4"/>
    <p:sldId id="258" r:id="rId5"/>
    <p:sldId id="259" r:id="rId6"/>
    <p:sldId id="262" r:id="rId7"/>
    <p:sldId id="264" r:id="rId8"/>
    <p:sldId id="271" r:id="rId9"/>
    <p:sldId id="269" r:id="rId10"/>
    <p:sldId id="260" r:id="rId11"/>
    <p:sldId id="265" r:id="rId12"/>
    <p:sldId id="266" r:id="rId13"/>
    <p:sldId id="267" r:id="rId14"/>
    <p:sldId id="268" r:id="rId15"/>
    <p:sldId id="272" r:id="rId16"/>
  </p:sldIdLst>
  <p:sldSz cx="9144000" cy="5143500" type="screen16x9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705"/>
    <p:restoredTop sz="94694"/>
  </p:normalViewPr>
  <p:slideViewPr>
    <p:cSldViewPr snapToGrid="0" snapToObjects="1" showGuides="1">
      <p:cViewPr varScale="1">
        <p:scale>
          <a:sx n="100" d="100"/>
          <a:sy n="100" d="100"/>
        </p:scale>
        <p:origin x="72" y="3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A0D36-D9E4-E943-8D3F-D74CAF1FA28F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0AC56-E01A-F74D-9010-B0A5DC26A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01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A0D36-D9E4-E943-8D3F-D74CAF1FA28F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0AC56-E01A-F74D-9010-B0A5DC26A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0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A0D36-D9E4-E943-8D3F-D74CAF1FA28F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0AC56-E01A-F74D-9010-B0A5DC26A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A0D36-D9E4-E943-8D3F-D74CAF1FA28F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0AC56-E01A-F74D-9010-B0A5DC26A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97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A0D36-D9E4-E943-8D3F-D74CAF1FA28F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0AC56-E01A-F74D-9010-B0A5DC26A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43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A0D36-D9E4-E943-8D3F-D74CAF1FA28F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0AC56-E01A-F74D-9010-B0A5DC26A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637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A0D36-D9E4-E943-8D3F-D74CAF1FA28F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0AC56-E01A-F74D-9010-B0A5DC26A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830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A0D36-D9E4-E943-8D3F-D74CAF1FA28F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0AC56-E01A-F74D-9010-B0A5DC26A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98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A0D36-D9E4-E943-8D3F-D74CAF1FA28F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0AC56-E01A-F74D-9010-B0A5DC26A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12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A0D36-D9E4-E943-8D3F-D74CAF1FA28F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0AC56-E01A-F74D-9010-B0A5DC26A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441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A0D36-D9E4-E943-8D3F-D74CAF1FA28F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0AC56-E01A-F74D-9010-B0A5DC26A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642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A0D36-D9E4-E943-8D3F-D74CAF1FA28F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0AC56-E01A-F74D-9010-B0A5DC26A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327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936311"/>
            <a:ext cx="2057400" cy="1428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A0D36-D9E4-E943-8D3F-D74CAF1FA28F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936311"/>
            <a:ext cx="3086100" cy="1428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936311"/>
            <a:ext cx="2057400" cy="1428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AC56-E01A-F74D-9010-B0A5DC26A5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5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2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https://zety.com/blog/cv-vs-resume-difference" TargetMode="External"/><Relationship Id="rId5" Type="http://schemas.openxmlformats.org/officeDocument/2006/relationships/hyperlink" Target="https://doi.org/10.1023/A:1022974232557" TargetMode="External"/><Relationship Id="rId4" Type="http://schemas.openxmlformats.org/officeDocument/2006/relationships/hyperlink" Target="https://zety.com/blog/resume-spellin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6B284-2B7F-41B7-B5EE-AD85E485C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computer, clock&#10;&#10;Description automatically generated">
            <a:extLst>
              <a:ext uri="{FF2B5EF4-FFF2-40B4-BE49-F238E27FC236}">
                <a16:creationId xmlns:a16="http://schemas.microsoft.com/office/drawing/2014/main" id="{9A59DD08-3B92-465F-B8A9-6BCAE81DA5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5199" y="533400"/>
            <a:ext cx="4253601" cy="4098925"/>
          </a:xfrm>
        </p:spPr>
      </p:pic>
    </p:spTree>
    <p:extLst>
      <p:ext uri="{BB962C8B-B14F-4D97-AF65-F5344CB8AC3E}">
        <p14:creationId xmlns:p14="http://schemas.microsoft.com/office/powerpoint/2010/main" val="981296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851C6-5B6D-224A-9185-F02A91C05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a Resume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608B3-CAD1-A045-8F73-89C4933BF9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many good resources for writing a resume</a:t>
            </a:r>
          </a:p>
          <a:p>
            <a:r>
              <a:rPr lang="en-US" dirty="0"/>
              <a:t>Be sure you tailor your resume to the “job”</a:t>
            </a:r>
          </a:p>
          <a:p>
            <a:r>
              <a:rPr lang="en-US" dirty="0"/>
              <a:t>Be succinct in your writing</a:t>
            </a:r>
          </a:p>
          <a:p>
            <a:r>
              <a:rPr lang="en-US" dirty="0"/>
              <a:t>Be sure to have correct grammar and spelling</a:t>
            </a:r>
          </a:p>
          <a:p>
            <a:r>
              <a:rPr lang="en-US" dirty="0"/>
              <a:t>Do not include references unless asked to</a:t>
            </a:r>
          </a:p>
          <a:p>
            <a:r>
              <a:rPr lang="en-US" dirty="0"/>
              <a:t>Be sure to ask your references if it is okay to use their name</a:t>
            </a:r>
          </a:p>
          <a:p>
            <a:r>
              <a:rPr lang="en-US" dirty="0"/>
              <a:t>“Sell” yourself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74B1E4-153D-442E-834D-3498F89083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28950" y="40231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0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0362C-E375-49B7-98C1-DC03143DA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Resume Formats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228A3-F35B-4DF8-A725-B9953F3DE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l"/>
            <a:r>
              <a:rPr lang="en-US" b="0" i="0" dirty="0">
                <a:solidFill>
                  <a:srgbClr val="303D46"/>
                </a:solidFill>
                <a:effectLst/>
                <a:latin typeface="probapro-regular"/>
              </a:rPr>
              <a:t>1) </a:t>
            </a:r>
            <a:r>
              <a:rPr lang="en-US" b="1" i="1" dirty="0">
                <a:solidFill>
                  <a:srgbClr val="303D46"/>
                </a:solidFill>
                <a:effectLst/>
                <a:latin typeface="probapro-regular"/>
              </a:rPr>
              <a:t>Reverse chronological resume format</a:t>
            </a:r>
            <a:r>
              <a:rPr lang="en-US" b="0" i="0" dirty="0">
                <a:solidFill>
                  <a:srgbClr val="303D46"/>
                </a:solidFill>
                <a:effectLst/>
                <a:latin typeface="probapro-regular"/>
              </a:rPr>
              <a:t> - This is the most popular resume format and is ideal for people with plenty of work experience that is relevant to the position they’re interested in.</a:t>
            </a:r>
          </a:p>
          <a:p>
            <a:pPr algn="l"/>
            <a:r>
              <a:rPr lang="en-US" b="0" i="0" dirty="0">
                <a:solidFill>
                  <a:srgbClr val="303D46"/>
                </a:solidFill>
                <a:effectLst/>
                <a:latin typeface="probapro-regular"/>
              </a:rPr>
              <a:t>2) </a:t>
            </a:r>
            <a:r>
              <a:rPr lang="en-US" b="1" i="1" dirty="0">
                <a:solidFill>
                  <a:srgbClr val="303D46"/>
                </a:solidFill>
                <a:effectLst/>
                <a:latin typeface="probapro-regular"/>
              </a:rPr>
              <a:t>Functional/skills-based resume format</a:t>
            </a:r>
            <a:r>
              <a:rPr lang="en-US" b="0" i="0" dirty="0">
                <a:solidFill>
                  <a:srgbClr val="303D46"/>
                </a:solidFill>
                <a:effectLst/>
                <a:latin typeface="probapro-regular"/>
              </a:rPr>
              <a:t> – If you lack relevant work experience because you are a student/recent graduate, or you are looking to make a career change, the skills-based format is a better choice.</a:t>
            </a:r>
          </a:p>
          <a:p>
            <a:pPr algn="l"/>
            <a:r>
              <a:rPr lang="en-US" b="0" i="0" dirty="0">
                <a:solidFill>
                  <a:srgbClr val="303D46"/>
                </a:solidFill>
                <a:effectLst/>
                <a:latin typeface="probapro-regular"/>
              </a:rPr>
              <a:t>3) </a:t>
            </a:r>
            <a:r>
              <a:rPr lang="en-US" b="1" i="1" dirty="0">
                <a:solidFill>
                  <a:srgbClr val="303D46"/>
                </a:solidFill>
                <a:effectLst/>
                <a:latin typeface="probapro-regular"/>
              </a:rPr>
              <a:t>Combination resume format</a:t>
            </a:r>
            <a:r>
              <a:rPr lang="en-US" b="0" i="0" dirty="0">
                <a:solidFill>
                  <a:srgbClr val="303D46"/>
                </a:solidFill>
                <a:effectLst/>
                <a:latin typeface="probapro-regular"/>
              </a:rPr>
              <a:t> – The combination resume is a great choice for job-seekers with a very diverse skill-set. It’s useful if you’re applying for a role that requires expertise in 3-4 different fields, and you want to show all that in your resume. Say, for example, you’re applying for a senior management role, and the requirements are expertise in Management, Sales, and Software Development.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B09AF5-EC9E-4FA1-A7D5-0B60A65ACA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0" y="41243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58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893BF-607E-4CCE-B180-A15A486DB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Resume?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BA9A1-5968-4FB4-B92B-1E8664B5A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233143"/>
                </a:solidFill>
                <a:effectLst/>
                <a:latin typeface="HK Grotesk"/>
              </a:rPr>
              <a:t>A </a:t>
            </a:r>
            <a:r>
              <a:rPr lang="en-US" b="0" i="1" dirty="0">
                <a:solidFill>
                  <a:srgbClr val="233143"/>
                </a:solidFill>
                <a:effectLst/>
                <a:latin typeface="HK Grotesk"/>
              </a:rPr>
              <a:t>resume</a:t>
            </a:r>
            <a:r>
              <a:rPr lang="en-US" b="0" i="0" dirty="0">
                <a:solidFill>
                  <a:srgbClr val="233143"/>
                </a:solidFill>
                <a:effectLst/>
                <a:latin typeface="HK Grotesk"/>
              </a:rPr>
              <a:t> (sometimes </a:t>
            </a:r>
            <a:r>
              <a:rPr lang="en-US" b="0" i="0" u="none" strike="noStrike" dirty="0">
                <a:solidFill>
                  <a:srgbClr val="3983FA"/>
                </a:solidFill>
                <a:effectLst/>
                <a:latin typeface="HK Grotesk"/>
                <a:hlinkClick r:id="rId4"/>
              </a:rPr>
              <a:t>spelled </a:t>
            </a:r>
            <a:r>
              <a:rPr lang="en-US" b="0" i="1" u="none" strike="noStrike" dirty="0">
                <a:solidFill>
                  <a:srgbClr val="3983FA"/>
                </a:solidFill>
                <a:effectLst/>
                <a:latin typeface="HK Grotesk"/>
                <a:hlinkClick r:id="rId4"/>
              </a:rPr>
              <a:t>résumé</a:t>
            </a:r>
            <a:r>
              <a:rPr lang="en-US" b="0" i="1" dirty="0">
                <a:solidFill>
                  <a:srgbClr val="233143"/>
                </a:solidFill>
                <a:effectLst/>
                <a:latin typeface="HK Grotesk"/>
              </a:rPr>
              <a:t>) </a:t>
            </a:r>
            <a:r>
              <a:rPr lang="en-US" b="0" i="0" dirty="0">
                <a:solidFill>
                  <a:srgbClr val="233143"/>
                </a:solidFill>
                <a:effectLst/>
                <a:latin typeface="HK Grotesk"/>
              </a:rPr>
              <a:t>is a record of work experience, professional achievements, education, skills, certifications, and other details that make the case for the job. It is usually </a:t>
            </a:r>
            <a:r>
              <a:rPr lang="en-US" b="0" i="0" strike="noStrike" dirty="0">
                <a:effectLst/>
                <a:latin typeface="HK Grotesk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first contact</a:t>
            </a:r>
            <a:r>
              <a:rPr lang="en-US" b="0" i="0" dirty="0">
                <a:solidFill>
                  <a:srgbClr val="233143"/>
                </a:solidFill>
                <a:effectLst/>
                <a:latin typeface="HK Grotesk"/>
              </a:rPr>
              <a:t> between a company and candidate.</a:t>
            </a:r>
          </a:p>
          <a:p>
            <a:pPr algn="l"/>
            <a:endParaRPr lang="en-US" b="0" i="0" dirty="0">
              <a:solidFill>
                <a:srgbClr val="233143"/>
              </a:solidFill>
              <a:effectLst/>
              <a:latin typeface="HK Grotesk"/>
            </a:endParaRPr>
          </a:p>
          <a:p>
            <a:pPr algn="l"/>
            <a:r>
              <a:rPr lang="en-US" b="0" i="0" dirty="0">
                <a:solidFill>
                  <a:srgbClr val="233143"/>
                </a:solidFill>
                <a:effectLst/>
                <a:latin typeface="HK Grotesk"/>
              </a:rPr>
              <a:t>What the US and Canada call a </a:t>
            </a:r>
            <a:r>
              <a:rPr lang="en-US" b="0" i="1" dirty="0">
                <a:solidFill>
                  <a:srgbClr val="233143"/>
                </a:solidFill>
                <a:effectLst/>
                <a:latin typeface="HK Grotesk"/>
              </a:rPr>
              <a:t>resume</a:t>
            </a:r>
            <a:r>
              <a:rPr lang="en-US" b="0" i="0" dirty="0">
                <a:solidFill>
                  <a:srgbClr val="233143"/>
                </a:solidFill>
                <a:effectLst/>
                <a:latin typeface="HK Grotesk"/>
              </a:rPr>
              <a:t>, most of the rest of the world call a </a:t>
            </a:r>
            <a:r>
              <a:rPr lang="en-US" b="0" i="1" dirty="0">
                <a:solidFill>
                  <a:srgbClr val="233143"/>
                </a:solidFill>
                <a:effectLst/>
                <a:latin typeface="HK Grotesk"/>
              </a:rPr>
              <a:t>curriculum vitae</a:t>
            </a:r>
            <a:r>
              <a:rPr lang="en-US" b="0" i="0" dirty="0">
                <a:solidFill>
                  <a:srgbClr val="233143"/>
                </a:solidFill>
                <a:effectLst/>
                <a:latin typeface="HK Grotesk"/>
              </a:rPr>
              <a:t> (CV). South Africa, India, New Zealand, and Australia tend to use the terms </a:t>
            </a:r>
            <a:r>
              <a:rPr lang="en-US" b="0" i="1" dirty="0">
                <a:solidFill>
                  <a:srgbClr val="233143"/>
                </a:solidFill>
                <a:effectLst/>
                <a:latin typeface="HK Grotesk"/>
              </a:rPr>
              <a:t>resume</a:t>
            </a:r>
            <a:r>
              <a:rPr lang="en-US" b="0" i="0" dirty="0">
                <a:solidFill>
                  <a:srgbClr val="233143"/>
                </a:solidFill>
                <a:effectLst/>
                <a:latin typeface="HK Grotesk"/>
              </a:rPr>
              <a:t> and </a:t>
            </a:r>
            <a:r>
              <a:rPr lang="en-US" b="0" i="1" dirty="0">
                <a:solidFill>
                  <a:srgbClr val="233143"/>
                </a:solidFill>
                <a:effectLst/>
                <a:latin typeface="HK Grotesk"/>
              </a:rPr>
              <a:t>CV</a:t>
            </a:r>
            <a:r>
              <a:rPr lang="en-US" b="0" i="0" dirty="0">
                <a:solidFill>
                  <a:srgbClr val="233143"/>
                </a:solidFill>
                <a:effectLst/>
                <a:latin typeface="HK Grotesk"/>
              </a:rPr>
              <a:t> interchangeably. For more, you can learn the </a:t>
            </a:r>
            <a:r>
              <a:rPr lang="en-US" b="0" i="0" u="none" strike="noStrike" dirty="0">
                <a:effectLst/>
                <a:latin typeface="HK Grotesk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differences between a resume and a CV</a:t>
            </a:r>
            <a:r>
              <a:rPr lang="en-US" b="0" i="0" dirty="0">
                <a:effectLst/>
                <a:latin typeface="HK Grotesk"/>
              </a:rPr>
              <a:t>.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53BD365-FEE9-49E6-B679-61FD22C0EC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1975" y="42314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3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4EA88-213E-44A5-814F-97E2B2C41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Differences between a Resume and CV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F6073-0ED5-4EBE-B299-755E25D7C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33143"/>
                </a:solidFill>
                <a:effectLst/>
                <a:latin typeface="HK Grotesk"/>
              </a:rPr>
              <a:t>A resume is one to two pages long, a CV has no length limit. A resume should only include those details about your work experience and skills that are relevant to the job opening, a CV should detail the whole course of your career. CVs are used for academic purposes, resumes—to apply for jobs.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9812731-76FB-4D84-8FEA-584A6720B7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9175" y="3467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8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D94D5-C078-4EE7-9C63-81FE1009B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 about what you want to achieve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8287C-2B8C-4777-AAD6-8DCFE32B6D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or the most important things in creating your resume is what you want to achieve</a:t>
            </a:r>
          </a:p>
          <a:p>
            <a:pPr lvl="1"/>
            <a:r>
              <a:rPr lang="en-US" dirty="0"/>
              <a:t>Do you want to apply for a “group” of jobs?</a:t>
            </a:r>
          </a:p>
          <a:p>
            <a:pPr lvl="1"/>
            <a:r>
              <a:rPr lang="en-US" dirty="0"/>
              <a:t>Do you want to apply for a specific job?</a:t>
            </a:r>
          </a:p>
          <a:p>
            <a:pPr lvl="1"/>
            <a:r>
              <a:rPr lang="en-US" dirty="0"/>
              <a:t>Do you want to showcase particular highlights of your career?</a:t>
            </a:r>
          </a:p>
          <a:p>
            <a:pPr lvl="1"/>
            <a:r>
              <a:rPr lang="en-US" dirty="0"/>
              <a:t>Do you want to be in a volunteer position?</a:t>
            </a:r>
          </a:p>
          <a:p>
            <a:pPr lvl="1"/>
            <a:r>
              <a:rPr lang="en-US" dirty="0"/>
              <a:t>Is this your first professional job out of college/university?</a:t>
            </a:r>
          </a:p>
          <a:p>
            <a:pPr lvl="1"/>
            <a:r>
              <a:rPr lang="en-US" dirty="0"/>
              <a:t>Etc.</a:t>
            </a:r>
          </a:p>
          <a:p>
            <a:r>
              <a:rPr lang="en-US" dirty="0"/>
              <a:t>Know your goal and adjust your resume accordingly!!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8E29A8-01D9-407A-BF7C-6CDB015A27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650" y="42886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4526D-B620-4ACC-8311-BC7F99CDE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Links in the module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734862-9664-408C-9C1D-BCF089DCA2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D857C3C-D2A7-436F-A013-CC62BF5D49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900" y="3505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3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05E45-F349-0641-9ADA-AF2384D8DF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Module 1 – Professional Development Plan and Resume Writing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8BBB39-14F0-7B40-BDBC-E346DDE8A8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Dr. Becky Rutherfoord</a:t>
            </a:r>
          </a:p>
          <a:p>
            <a:r>
              <a:rPr lang="en-US" dirty="0"/>
              <a:t>Department Chair, Information Technology</a:t>
            </a:r>
          </a:p>
        </p:txBody>
      </p:sp>
      <p:pic>
        <p:nvPicPr>
          <p:cNvPr id="4" name="Mod 1 slide 2">
            <a:hlinkClick r:id="" action="ppaction://media"/>
            <a:extLst>
              <a:ext uri="{FF2B5EF4-FFF2-40B4-BE49-F238E27FC236}">
                <a16:creationId xmlns:a16="http://schemas.microsoft.com/office/drawing/2014/main" id="{F424F517-C90B-47F9-B2AC-2EED264361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1525" y="3829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9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0991B-525F-9A46-858F-7D53D582A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Professional Development Plan Definition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6E1D0-1C1A-1A40-B0F4-87E1B5CA8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i="0" dirty="0">
                <a:solidFill>
                  <a:srgbClr val="222222"/>
                </a:solidFill>
                <a:effectLst/>
                <a:latin typeface="Roboto"/>
              </a:rPr>
              <a:t>A </a:t>
            </a:r>
            <a:r>
              <a:rPr lang="en-US" b="1" i="0" dirty="0">
                <a:solidFill>
                  <a:srgbClr val="222222"/>
                </a:solidFill>
                <a:effectLst/>
                <a:latin typeface="Roboto"/>
              </a:rPr>
              <a:t>professional development plan</a:t>
            </a:r>
            <a:r>
              <a:rPr lang="en-US" b="0" i="0" dirty="0">
                <a:solidFill>
                  <a:srgbClr val="222222"/>
                </a:solidFill>
                <a:effectLst/>
                <a:latin typeface="Roboto"/>
              </a:rPr>
              <a:t> is a list of actionable steps for achieving your </a:t>
            </a:r>
            <a:r>
              <a:rPr lang="en-US" b="1" i="0" dirty="0">
                <a:solidFill>
                  <a:srgbClr val="222222"/>
                </a:solidFill>
                <a:effectLst/>
                <a:latin typeface="Roboto"/>
              </a:rPr>
              <a:t>career</a:t>
            </a:r>
            <a:r>
              <a:rPr lang="en-US" b="0" i="0" dirty="0">
                <a:solidFill>
                  <a:srgbClr val="222222"/>
                </a:solidFill>
                <a:effectLst/>
                <a:latin typeface="Roboto"/>
              </a:rPr>
              <a:t> goals. A </a:t>
            </a:r>
            <a:r>
              <a:rPr lang="en-US" b="1" i="0" dirty="0">
                <a:solidFill>
                  <a:srgbClr val="222222"/>
                </a:solidFill>
                <a:effectLst/>
                <a:latin typeface="Roboto"/>
              </a:rPr>
              <a:t>professional development plan</a:t>
            </a:r>
            <a:r>
              <a:rPr lang="en-US" b="0" i="0" dirty="0">
                <a:solidFill>
                  <a:srgbClr val="222222"/>
                </a:solidFill>
                <a:effectLst/>
                <a:latin typeface="Roboto"/>
              </a:rPr>
              <a:t> helps you gain specific insight into how you can reach your </a:t>
            </a:r>
            <a:r>
              <a:rPr lang="en-US" b="1" i="0" dirty="0">
                <a:solidFill>
                  <a:srgbClr val="222222"/>
                </a:solidFill>
                <a:effectLst/>
                <a:latin typeface="Roboto"/>
              </a:rPr>
              <a:t>career</a:t>
            </a:r>
            <a:r>
              <a:rPr lang="en-US" b="0" i="0" dirty="0">
                <a:solidFill>
                  <a:srgbClr val="222222"/>
                </a:solidFill>
                <a:effectLst/>
                <a:latin typeface="Roboto"/>
              </a:rPr>
              <a:t> aspirations, such as earning a new certification or finding a mentor who can advise you.</a:t>
            </a:r>
          </a:p>
          <a:p>
            <a:pPr marL="0" indent="0">
              <a:buNone/>
            </a:pPr>
            <a:r>
              <a:rPr lang="en-US" b="0" i="0" dirty="0">
                <a:solidFill>
                  <a:srgbClr val="FF0000"/>
                </a:solidFill>
                <a:effectLst/>
                <a:latin typeface="canada-type-gibson"/>
              </a:rPr>
              <a:t>If you don’t design your own life plan, chances are you’ll fall into someone else’s plan. And guess what they have planned for you? Not much.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Mod 1 Slide 3">
            <a:hlinkClick r:id="" action="ppaction://media"/>
            <a:extLst>
              <a:ext uri="{FF2B5EF4-FFF2-40B4-BE49-F238E27FC236}">
                <a16:creationId xmlns:a16="http://schemas.microsoft.com/office/drawing/2014/main" id="{E2A9D81E-EB21-4255-99E9-82F7486E50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2075" y="3924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8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F0B00-8D92-8840-8DC0-F66D066C1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Professional Development Plan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814CD-0F1A-1E4A-9047-0C0BF22465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  Where are you now</a:t>
            </a:r>
          </a:p>
          <a:p>
            <a:r>
              <a:rPr lang="en-US" dirty="0"/>
              <a:t>  Where do you want to go</a:t>
            </a:r>
          </a:p>
          <a:p>
            <a:r>
              <a:rPr lang="en-US" dirty="0"/>
              <a:t>  Gather information about where you want to go</a:t>
            </a:r>
          </a:p>
          <a:p>
            <a:r>
              <a:rPr lang="en-US" dirty="0"/>
              <a:t>  Set goals for getting there</a:t>
            </a:r>
          </a:p>
          <a:p>
            <a:r>
              <a:rPr lang="en-US" dirty="0"/>
              <a:t>  What skills &amp; experience do you have now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9044B7D-E767-4B7F-A1DD-1F9628736B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3676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80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3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051A5-0212-2145-A8B0-E3C7679DA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Professional Development Plan ideas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EC7F5-2CE7-3C42-9510-D8D624C48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  What skills &amp; experience do you need</a:t>
            </a:r>
          </a:p>
          <a:p>
            <a:r>
              <a:rPr lang="en-US" dirty="0"/>
              <a:t>  Identify possible resources</a:t>
            </a:r>
          </a:p>
          <a:p>
            <a:r>
              <a:rPr lang="en-US" dirty="0"/>
              <a:t>  Develop an action plan &amp; timeline</a:t>
            </a:r>
          </a:p>
          <a:p>
            <a:r>
              <a:rPr lang="en-US" dirty="0"/>
              <a:t>  Execute the plan</a:t>
            </a:r>
          </a:p>
          <a:p>
            <a:r>
              <a:rPr lang="en-US" dirty="0"/>
              <a:t>  Assess your progress in the plan and revise as needed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06FE64B-4C13-4B0C-9493-5FEFD652BC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9625" y="3752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9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CD580-3DA3-D04F-963D-1DBE77FD2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Professional Career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8F059-03E9-7C4F-94E0-366C5C7EC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Obtain degree or certificate</a:t>
            </a:r>
          </a:p>
          <a:p>
            <a:r>
              <a:rPr lang="en-US" dirty="0"/>
              <a:t>Learn how other departments function</a:t>
            </a:r>
          </a:p>
          <a:p>
            <a:r>
              <a:rPr lang="en-US" dirty="0"/>
              <a:t>Ask for feedback from colleagues</a:t>
            </a:r>
          </a:p>
          <a:p>
            <a:r>
              <a:rPr lang="en-US" dirty="0"/>
              <a:t>Improve on your personal performance rubrics</a:t>
            </a:r>
          </a:p>
          <a:p>
            <a:r>
              <a:rPr lang="en-US" dirty="0"/>
              <a:t>Apply for a promotion</a:t>
            </a:r>
          </a:p>
          <a:p>
            <a:r>
              <a:rPr lang="en-US" dirty="0"/>
              <a:t>Enhance Networking skills inside and outside of the company</a:t>
            </a:r>
          </a:p>
          <a:p>
            <a:r>
              <a:rPr lang="en-US" dirty="0"/>
              <a:t>Develop good communication skills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6B83FFA-A463-4A07-A11E-1D7B46DC56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2950" y="41719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03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C4C3F-C09F-44DE-ABB8-6D3A8F893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36E98-B92C-4907-879A-F1AF258D8B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 well with others on a team</a:t>
            </a:r>
          </a:p>
          <a:p>
            <a:r>
              <a:rPr lang="en-US" dirty="0"/>
              <a:t>Volunteer to learn new technologies</a:t>
            </a:r>
          </a:p>
          <a:p>
            <a:r>
              <a:rPr lang="en-US" dirty="0"/>
              <a:t>Make a website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047B48-648E-4EF9-A61D-80BF50D7EC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3475" y="3629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21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F680D-E10A-4E05-8A42-DBB55C7E9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device&#10;&#10;Description automatically generated">
            <a:extLst>
              <a:ext uri="{FF2B5EF4-FFF2-40B4-BE49-F238E27FC236}">
                <a16:creationId xmlns:a16="http://schemas.microsoft.com/office/drawing/2014/main" id="{DC70340B-9828-4392-A7DA-7C0240F18A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1750" y="631825"/>
            <a:ext cx="4000500" cy="4000500"/>
          </a:xfrm>
        </p:spPr>
      </p:pic>
    </p:spTree>
    <p:extLst>
      <p:ext uri="{BB962C8B-B14F-4D97-AF65-F5344CB8AC3E}">
        <p14:creationId xmlns:p14="http://schemas.microsoft.com/office/powerpoint/2010/main" val="2546931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E6D12-A742-473F-A9D1-BDF67CB7C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2 – Writing </a:t>
            </a:r>
            <a:r>
              <a:rPr lang="en-US"/>
              <a:t>Your Resume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03490-8F24-4434-B332-283A5E6AF6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AF9B3D-AA89-440F-B04E-4EBE956616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7300" y="3762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16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10031</TotalTime>
  <Words>737</Words>
  <Application>Microsoft Office PowerPoint</Application>
  <PresentationFormat>On-screen Show (16:9)</PresentationFormat>
  <Paragraphs>59</Paragraphs>
  <Slides>15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canada-type-gibson</vt:lpstr>
      <vt:lpstr>HK Grotesk</vt:lpstr>
      <vt:lpstr>probapro-regular</vt:lpstr>
      <vt:lpstr>Roboto</vt:lpstr>
      <vt:lpstr>Office Theme</vt:lpstr>
      <vt:lpstr>PowerPoint Presentation</vt:lpstr>
      <vt:lpstr>Module 1 – Professional Development Plan and Resume Writing</vt:lpstr>
      <vt:lpstr>Professional Development Plan Definition</vt:lpstr>
      <vt:lpstr>Professional Development Plan Points</vt:lpstr>
      <vt:lpstr>Professional Development Plan ideas continued</vt:lpstr>
      <vt:lpstr>Professional Career Goals</vt:lpstr>
      <vt:lpstr>Goals continued</vt:lpstr>
      <vt:lpstr>PowerPoint Presentation</vt:lpstr>
      <vt:lpstr>Part 2 – Writing Your Resume</vt:lpstr>
      <vt:lpstr>Writing a Resume</vt:lpstr>
      <vt:lpstr>Resume Formats</vt:lpstr>
      <vt:lpstr>What is a Resume?</vt:lpstr>
      <vt:lpstr>Differences between a Resume and CV</vt:lpstr>
      <vt:lpstr>Think about what you want to achieve</vt:lpstr>
      <vt:lpstr>Links in the module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Lucy Kimundi</dc:creator>
  <cp:lastModifiedBy>Rebecca Rutherfoord</cp:lastModifiedBy>
  <cp:revision>23</cp:revision>
  <cp:lastPrinted>2020-08-25T14:37:15Z</cp:lastPrinted>
  <dcterms:created xsi:type="dcterms:W3CDTF">2019-08-16T16:55:48Z</dcterms:created>
  <dcterms:modified xsi:type="dcterms:W3CDTF">2020-08-28T13:16:33Z</dcterms:modified>
</cp:coreProperties>
</file>